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38" r:id="rId40"/>
    <p:sldId id="340" r:id="rId41"/>
    <p:sldId id="339" r:id="rId42"/>
    <p:sldId id="341" r:id="rId43"/>
    <p:sldId id="346" r:id="rId44"/>
    <p:sldId id="342" r:id="rId45"/>
    <p:sldId id="347" r:id="rId46"/>
    <p:sldId id="343" r:id="rId47"/>
    <p:sldId id="348" r:id="rId48"/>
    <p:sldId id="344" r:id="rId49"/>
    <p:sldId id="349" r:id="rId50"/>
    <p:sldId id="345" r:id="rId51"/>
    <p:sldId id="350" r:id="rId52"/>
    <p:sldId id="296" r:id="rId53"/>
    <p:sldId id="297" r:id="rId54"/>
    <p:sldId id="298" r:id="rId55"/>
    <p:sldId id="300" r:id="rId56"/>
    <p:sldId id="301" r:id="rId57"/>
    <p:sldId id="303" r:id="rId58"/>
    <p:sldId id="302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51" r:id="rId67"/>
    <p:sldId id="312" r:id="rId68"/>
    <p:sldId id="313" r:id="rId69"/>
    <p:sldId id="314" r:id="rId70"/>
    <p:sldId id="315" r:id="rId71"/>
    <p:sldId id="316" r:id="rId72"/>
    <p:sldId id="317" r:id="rId73"/>
    <p:sldId id="319" r:id="rId74"/>
    <p:sldId id="320" r:id="rId75"/>
    <p:sldId id="322" r:id="rId76"/>
    <p:sldId id="321" r:id="rId77"/>
    <p:sldId id="325" r:id="rId78"/>
    <p:sldId id="323" r:id="rId79"/>
    <p:sldId id="326" r:id="rId80"/>
    <p:sldId id="328" r:id="rId81"/>
    <p:sldId id="327" r:id="rId82"/>
    <p:sldId id="324" r:id="rId83"/>
    <p:sldId id="352" r:id="rId84"/>
    <p:sldId id="329" r:id="rId85"/>
    <p:sldId id="330" r:id="rId86"/>
    <p:sldId id="331" r:id="rId87"/>
    <p:sldId id="332" r:id="rId88"/>
    <p:sldId id="333" r:id="rId89"/>
    <p:sldId id="336" r:id="rId90"/>
    <p:sldId id="335" r:id="rId91"/>
    <p:sldId id="334" r:id="rId92"/>
    <p:sldId id="354" r:id="rId93"/>
    <p:sldId id="355" r:id="rId94"/>
    <p:sldId id="353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389B32-BFA5-F44B-35FA-D1B28322FBE2}" name="Matteo Varè" initials="MV" userId="2a87e829d2dcc15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65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8/10/relationships/authors" Target="authors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F3946CF-D3C2-1DA0-7DDD-656C24B3D4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58DA7B-E1EC-8EEF-E169-813CF8E5E8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77564-914B-4BAA-9139-1E3E0985EDD3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FF6849-EDC9-F792-504B-74C0BB3D0D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DAC976-C1AE-3DA3-F048-B7B31ADCCA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3CAE8-656B-49BD-A85A-0E07C331455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791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5880C-132E-4EB9-99BB-801A09536472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16F64-FD8D-411B-81B5-38B38A2D98C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8634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01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49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925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451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352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6897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51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3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6699-7BD3-43E6-99A6-6EB2A151419C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31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6F093-8E2E-496D-879A-458C12A85000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926E-E8E3-4D88-A497-EDF43155D6FA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5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AE36-C60C-4AA5-94C0-44057010055B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68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06E2-DB12-4D6E-84CF-2C291AE860B4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5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4243-B542-4DEE-81D5-27AE840DB2B6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6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8316-429A-4CD6-8679-1F9BA4F0F181}" type="datetime1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19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1ADA-6071-41FA-A5D0-E316BF16936E}" type="datetime1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6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A2AA-D79F-4A2F-B53E-02160DD18A06}" type="datetime1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3A4E-7B34-4584-8874-0443D7ED84EE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8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CEAA4-7C2C-41E5-B550-AB59FEB1F5A6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7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89276EC5-A77B-44C2-B6AE-3DBC67C4D2F3}" type="datetime1">
              <a:rPr lang="en-US" smtClean="0"/>
              <a:t>9/8/2024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bera9/sistemi-informativi-public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bera9/sistemi-informativi-public" TargetMode="External"/><Relationship Id="rId2" Type="http://schemas.openxmlformats.org/officeDocument/2006/relationships/hyperlink" Target="https://demo.bpmn.io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BB887A-DB02-4431-8FDF-F517505C9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9D1CC7-73E8-EF94-F3C8-2B42EA586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6308" y="390666"/>
            <a:ext cx="5852698" cy="299166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it-IT" sz="3800" dirty="0"/>
              <a:t>Modellazione del processo di esecuzione di un tirocinio e conseguente accesso alla prova finale</a:t>
            </a:r>
            <a:br>
              <a:rPr lang="it-IT" sz="3800" dirty="0"/>
            </a:br>
            <a:br>
              <a:rPr lang="it-IT" sz="3800" dirty="0"/>
            </a:br>
            <a:endParaRPr lang="it-IT" sz="3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4FBF115-C38B-87BE-3B8F-C8C937910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0652" y="2586737"/>
            <a:ext cx="5852698" cy="1161407"/>
          </a:xfrm>
        </p:spPr>
        <p:txBody>
          <a:bodyPr>
            <a:no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lang="it-IT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Intelligence for Science and </a:t>
            </a:r>
            <a:r>
              <a:rPr lang="it-IT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it-IT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(AI4ST) 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Immagine che contiene disegno, mappa, arte, visualizzazione&#10;&#10;Descrizione generata automaticamente">
            <a:extLst>
              <a:ext uri="{FF2B5EF4-FFF2-40B4-BE49-F238E27FC236}">
                <a16:creationId xmlns:a16="http://schemas.microsoft.com/office/drawing/2014/main" id="{4446F960-0E43-DCBA-E7EE-E68B981C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31" r="3652" b="-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387217-1BB6-D607-DF21-443801A48E75}"/>
              </a:ext>
            </a:extLst>
          </p:cNvPr>
          <p:cNvSpPr txBox="1"/>
          <p:nvPr/>
        </p:nvSpPr>
        <p:spPr>
          <a:xfrm>
            <a:off x="5710652" y="3914037"/>
            <a:ext cx="5419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Matteo Varè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Samuele Pipitone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Federica Bonanni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E6397E-D4CB-8B70-BF07-5503891E1DD9}"/>
              </a:ext>
            </a:extLst>
          </p:cNvPr>
          <p:cNvSpPr txBox="1"/>
          <p:nvPr/>
        </p:nvSpPr>
        <p:spPr>
          <a:xfrm>
            <a:off x="8420384" y="5879883"/>
            <a:ext cx="37236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a.a</a:t>
            </a:r>
            <a:r>
              <a:rPr lang="it-IT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2023/2024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EEC993-30E3-F984-102E-30752AC588A6}"/>
              </a:ext>
            </a:extLst>
          </p:cNvPr>
          <p:cNvSpPr txBox="1"/>
          <p:nvPr/>
        </p:nvSpPr>
        <p:spPr>
          <a:xfrm>
            <a:off x="432620" y="144188"/>
            <a:ext cx="31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INFORMATIVI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8CF984-6090-9298-F837-20D763ECCD11}"/>
              </a:ext>
            </a:extLst>
          </p:cNvPr>
          <p:cNvSpPr txBox="1"/>
          <p:nvPr/>
        </p:nvSpPr>
        <p:spPr>
          <a:xfrm>
            <a:off x="5696308" y="5356663"/>
            <a:ext cx="530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per visualizzare i diagrammi più chiaramente visitare: </a:t>
            </a:r>
            <a:r>
              <a:rPr lang="it-IT" sz="1400" dirty="0">
                <a:hlinkClick r:id="rId3"/>
              </a:rPr>
              <a:t>https://github.com/Barbera9/sistemi-informativi-public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76192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471701-3392-4423-9BBA-6C527C5CB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D76E52-D962-40CA-BF38-0872E0A2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7"/>
            <a:ext cx="10547975" cy="6467097"/>
          </a:xfrm>
          <a:custGeom>
            <a:avLst/>
            <a:gdLst>
              <a:gd name="connsiteX0" fmla="*/ 2504457 w 8648699"/>
              <a:gd name="connsiteY0" fmla="*/ 3933023 h 5302627"/>
              <a:gd name="connsiteX1" fmla="*/ 2800662 w 8648699"/>
              <a:gd name="connsiteY1" fmla="*/ 4229228 h 5302627"/>
              <a:gd name="connsiteX2" fmla="*/ 2504457 w 8648699"/>
              <a:gd name="connsiteY2" fmla="*/ 4525434 h 5302627"/>
              <a:gd name="connsiteX3" fmla="*/ 2208251 w 8648699"/>
              <a:gd name="connsiteY3" fmla="*/ 4229228 h 5302627"/>
              <a:gd name="connsiteX4" fmla="*/ 2504457 w 8648699"/>
              <a:gd name="connsiteY4" fmla="*/ 3933023 h 5302627"/>
              <a:gd name="connsiteX5" fmla="*/ 69505 w 8648699"/>
              <a:gd name="connsiteY5" fmla="*/ 1036657 h 5302627"/>
              <a:gd name="connsiteX6" fmla="*/ 452007 w 8648699"/>
              <a:gd name="connsiteY6" fmla="*/ 1419158 h 5302627"/>
              <a:gd name="connsiteX7" fmla="*/ 69505 w 8648699"/>
              <a:gd name="connsiteY7" fmla="*/ 1801660 h 5302627"/>
              <a:gd name="connsiteX8" fmla="*/ 0 w 8648699"/>
              <a:gd name="connsiteY8" fmla="*/ 1794654 h 5302627"/>
              <a:gd name="connsiteX9" fmla="*/ 0 w 8648699"/>
              <a:gd name="connsiteY9" fmla="*/ 1043663 h 5302627"/>
              <a:gd name="connsiteX10" fmla="*/ 7016675 w 8648699"/>
              <a:gd name="connsiteY10" fmla="*/ 0 h 5302627"/>
              <a:gd name="connsiteX11" fmla="*/ 7780099 w 8648699"/>
              <a:gd name="connsiteY11" fmla="*/ 0 h 5302627"/>
              <a:gd name="connsiteX12" fmla="*/ 7773118 w 8648699"/>
              <a:gd name="connsiteY12" fmla="*/ 69249 h 5302627"/>
              <a:gd name="connsiteX13" fmla="*/ 7398387 w 8648699"/>
              <a:gd name="connsiteY13" fmla="*/ 374663 h 5302627"/>
              <a:gd name="connsiteX14" fmla="*/ 7023656 w 8648699"/>
              <a:gd name="connsiteY14" fmla="*/ 69249 h 5302627"/>
              <a:gd name="connsiteX15" fmla="*/ 0 w 8648699"/>
              <a:gd name="connsiteY15" fmla="*/ 0 h 5302627"/>
              <a:gd name="connsiteX16" fmla="*/ 6294179 w 8648699"/>
              <a:gd name="connsiteY16" fmla="*/ 0 h 5302627"/>
              <a:gd name="connsiteX17" fmla="*/ 6365011 w 8648699"/>
              <a:gd name="connsiteY17" fmla="*/ 98436 h 5302627"/>
              <a:gd name="connsiteX18" fmla="*/ 6465592 w 8648699"/>
              <a:gd name="connsiteY18" fmla="*/ 282106 h 5302627"/>
              <a:gd name="connsiteX19" fmla="*/ 6902743 w 8648699"/>
              <a:gd name="connsiteY19" fmla="*/ 796697 h 5302627"/>
              <a:gd name="connsiteX20" fmla="*/ 7694396 w 8648699"/>
              <a:gd name="connsiteY20" fmla="*/ 957015 h 5302627"/>
              <a:gd name="connsiteX21" fmla="*/ 8332550 w 8648699"/>
              <a:gd name="connsiteY21" fmla="*/ 1234423 h 5302627"/>
              <a:gd name="connsiteX22" fmla="*/ 8647293 w 8648699"/>
              <a:gd name="connsiteY22" fmla="*/ 2231590 h 5302627"/>
              <a:gd name="connsiteX23" fmla="*/ 8589037 w 8648699"/>
              <a:gd name="connsiteY23" fmla="*/ 2743986 h 5302627"/>
              <a:gd name="connsiteX24" fmla="*/ 6453687 w 8648699"/>
              <a:gd name="connsiteY24" fmla="*/ 3925051 h 5302627"/>
              <a:gd name="connsiteX25" fmla="*/ 5484031 w 8648699"/>
              <a:gd name="connsiteY25" fmla="*/ 4456750 h 5302627"/>
              <a:gd name="connsiteX26" fmla="*/ 5328450 w 8648699"/>
              <a:gd name="connsiteY26" fmla="*/ 4943717 h 5302627"/>
              <a:gd name="connsiteX27" fmla="*/ 4105081 w 8648699"/>
              <a:gd name="connsiteY27" fmla="*/ 5103111 h 5302627"/>
              <a:gd name="connsiteX28" fmla="*/ 3701337 w 8648699"/>
              <a:gd name="connsiteY28" fmla="*/ 4617069 h 5302627"/>
              <a:gd name="connsiteX29" fmla="*/ 3039141 w 8648699"/>
              <a:gd name="connsiteY29" fmla="*/ 3869685 h 5302627"/>
              <a:gd name="connsiteX30" fmla="*/ 1904079 w 8648699"/>
              <a:gd name="connsiteY30" fmla="*/ 3703935 h 5302627"/>
              <a:gd name="connsiteX31" fmla="*/ 613090 w 8648699"/>
              <a:gd name="connsiteY31" fmla="*/ 3502814 h 5302627"/>
              <a:gd name="connsiteX32" fmla="*/ 236971 w 8648699"/>
              <a:gd name="connsiteY32" fmla="*/ 2379773 h 5302627"/>
              <a:gd name="connsiteX33" fmla="*/ 648691 w 8648699"/>
              <a:gd name="connsiteY33" fmla="*/ 1707520 h 5302627"/>
              <a:gd name="connsiteX34" fmla="*/ 625574 w 8648699"/>
              <a:gd name="connsiteY34" fmla="*/ 1098146 h 5302627"/>
              <a:gd name="connsiteX35" fmla="*/ 151668 w 8648699"/>
              <a:gd name="connsiteY35" fmla="*/ 513972 h 5302627"/>
              <a:gd name="connsiteX36" fmla="*/ 28936 w 8648699"/>
              <a:gd name="connsiteY36" fmla="*/ 363239 h 5302627"/>
              <a:gd name="connsiteX37" fmla="*/ 0 w 8648699"/>
              <a:gd name="connsiteY37" fmla="*/ 316565 h 530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648699" h="5302627">
                <a:moveTo>
                  <a:pt x="2504457" y="3933023"/>
                </a:moveTo>
                <a:cubicBezTo>
                  <a:pt x="2668046" y="3933023"/>
                  <a:pt x="2800662" y="4065639"/>
                  <a:pt x="2800662" y="4229228"/>
                </a:cubicBezTo>
                <a:cubicBezTo>
                  <a:pt x="2800662" y="4392818"/>
                  <a:pt x="2668046" y="4525434"/>
                  <a:pt x="2504457" y="4525434"/>
                </a:cubicBezTo>
                <a:cubicBezTo>
                  <a:pt x="2340867" y="4525434"/>
                  <a:pt x="2208251" y="4392818"/>
                  <a:pt x="2208251" y="4229228"/>
                </a:cubicBezTo>
                <a:cubicBezTo>
                  <a:pt x="2208251" y="4065639"/>
                  <a:pt x="2340867" y="3933023"/>
                  <a:pt x="2504457" y="3933023"/>
                </a:cubicBezTo>
                <a:close/>
                <a:moveTo>
                  <a:pt x="69505" y="1036657"/>
                </a:moveTo>
                <a:cubicBezTo>
                  <a:pt x="280754" y="1036657"/>
                  <a:pt x="452007" y="1207909"/>
                  <a:pt x="452007" y="1419158"/>
                </a:cubicBezTo>
                <a:cubicBezTo>
                  <a:pt x="452007" y="1630408"/>
                  <a:pt x="280754" y="1801660"/>
                  <a:pt x="69505" y="1801660"/>
                </a:cubicBezTo>
                <a:lnTo>
                  <a:pt x="0" y="1794654"/>
                </a:lnTo>
                <a:lnTo>
                  <a:pt x="0" y="1043663"/>
                </a:lnTo>
                <a:close/>
                <a:moveTo>
                  <a:pt x="7016675" y="0"/>
                </a:moveTo>
                <a:lnTo>
                  <a:pt x="7780099" y="0"/>
                </a:lnTo>
                <a:lnTo>
                  <a:pt x="7773118" y="69249"/>
                </a:lnTo>
                <a:cubicBezTo>
                  <a:pt x="7737451" y="243548"/>
                  <a:pt x="7583231" y="374663"/>
                  <a:pt x="7398387" y="374663"/>
                </a:cubicBezTo>
                <a:cubicBezTo>
                  <a:pt x="7213544" y="374663"/>
                  <a:pt x="7059323" y="243548"/>
                  <a:pt x="7023656" y="69249"/>
                </a:cubicBezTo>
                <a:close/>
                <a:moveTo>
                  <a:pt x="0" y="0"/>
                </a:moveTo>
                <a:lnTo>
                  <a:pt x="6294179" y="0"/>
                </a:lnTo>
                <a:lnTo>
                  <a:pt x="6365011" y="98436"/>
                </a:lnTo>
                <a:cubicBezTo>
                  <a:pt x="6400768" y="155469"/>
                  <a:pt x="6434312" y="216741"/>
                  <a:pt x="6465592" y="282106"/>
                </a:cubicBezTo>
                <a:cubicBezTo>
                  <a:pt x="6566037" y="491894"/>
                  <a:pt x="6666020" y="721566"/>
                  <a:pt x="6902743" y="796697"/>
                </a:cubicBezTo>
                <a:cubicBezTo>
                  <a:pt x="7158189" y="877608"/>
                  <a:pt x="7427043" y="924651"/>
                  <a:pt x="7694396" y="957015"/>
                </a:cubicBezTo>
                <a:cubicBezTo>
                  <a:pt x="7940248" y="986605"/>
                  <a:pt x="8159979" y="1057229"/>
                  <a:pt x="8332550" y="1234423"/>
                </a:cubicBezTo>
                <a:cubicBezTo>
                  <a:pt x="8603138" y="1512294"/>
                  <a:pt x="8658851" y="1860210"/>
                  <a:pt x="8647293" y="2231590"/>
                </a:cubicBezTo>
                <a:cubicBezTo>
                  <a:pt x="8629145" y="2403353"/>
                  <a:pt x="8638277" y="2582279"/>
                  <a:pt x="8589037" y="2743986"/>
                </a:cubicBezTo>
                <a:cubicBezTo>
                  <a:pt x="8301458" y="3687636"/>
                  <a:pt x="7538354" y="4241181"/>
                  <a:pt x="6453687" y="3925051"/>
                </a:cubicBezTo>
                <a:cubicBezTo>
                  <a:pt x="6080573" y="3817210"/>
                  <a:pt x="5567715" y="3967010"/>
                  <a:pt x="5484031" y="4456750"/>
                </a:cubicBezTo>
                <a:cubicBezTo>
                  <a:pt x="5455596" y="4624120"/>
                  <a:pt x="5418146" y="4805013"/>
                  <a:pt x="5328450" y="4943717"/>
                </a:cubicBezTo>
                <a:cubicBezTo>
                  <a:pt x="5126059" y="5255917"/>
                  <a:pt x="4482009" y="5484548"/>
                  <a:pt x="4105081" y="5103111"/>
                </a:cubicBezTo>
                <a:cubicBezTo>
                  <a:pt x="3957593" y="4953889"/>
                  <a:pt x="3837498" y="4777850"/>
                  <a:pt x="3701337" y="4617069"/>
                </a:cubicBezTo>
                <a:cubicBezTo>
                  <a:pt x="3485305" y="4362316"/>
                  <a:pt x="3302331" y="4060173"/>
                  <a:pt x="3039141" y="3869685"/>
                </a:cubicBezTo>
                <a:cubicBezTo>
                  <a:pt x="2713878" y="3634583"/>
                  <a:pt x="2294068" y="3664866"/>
                  <a:pt x="1904079" y="3703935"/>
                </a:cubicBezTo>
                <a:cubicBezTo>
                  <a:pt x="1453058" y="3749245"/>
                  <a:pt x="1020302" y="3739998"/>
                  <a:pt x="613090" y="3502814"/>
                </a:cubicBezTo>
                <a:cubicBezTo>
                  <a:pt x="116530" y="3213615"/>
                  <a:pt x="35156" y="2799815"/>
                  <a:pt x="236971" y="2379773"/>
                </a:cubicBezTo>
                <a:cubicBezTo>
                  <a:pt x="350131" y="2144206"/>
                  <a:pt x="510680" y="1931411"/>
                  <a:pt x="648691" y="1707520"/>
                </a:cubicBezTo>
                <a:cubicBezTo>
                  <a:pt x="773871" y="1503742"/>
                  <a:pt x="769826" y="1286438"/>
                  <a:pt x="625574" y="1098146"/>
                </a:cubicBezTo>
                <a:cubicBezTo>
                  <a:pt x="472999" y="899107"/>
                  <a:pt x="321119" y="698218"/>
                  <a:pt x="151668" y="513972"/>
                </a:cubicBezTo>
                <a:cubicBezTo>
                  <a:pt x="105932" y="464255"/>
                  <a:pt x="65115" y="413944"/>
                  <a:pt x="28936" y="363239"/>
                </a:cubicBezTo>
                <a:lnTo>
                  <a:pt x="0" y="316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847" y="1887330"/>
            <a:ext cx="3638550" cy="3083340"/>
          </a:xfrm>
        </p:spPr>
        <p:txBody>
          <a:bodyPr anchor="t">
            <a:normAutofit/>
          </a:bodyPr>
          <a:lstStyle/>
          <a:p>
            <a:r>
              <a:rPr lang="it-IT" dirty="0"/>
              <a:t>01. </a:t>
            </a:r>
            <a:br>
              <a:rPr lang="it-IT" dirty="0"/>
            </a:br>
            <a:r>
              <a:rPr lang="it-IT" dirty="0" err="1"/>
              <a:t>BUCs</a:t>
            </a:r>
            <a:r>
              <a:rPr lang="it-IT" dirty="0"/>
              <a:t>/ Scelta tesi ed invio richiesta</a:t>
            </a:r>
          </a:p>
        </p:txBody>
      </p:sp>
      <p:pic>
        <p:nvPicPr>
          <p:cNvPr id="6" name="Segnaposto contenuto 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1E953FD-6431-A6CE-98BE-9F4F61014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37" y="792104"/>
            <a:ext cx="7642431" cy="48836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054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44098A8C-1823-43D0-462D-7BE7638B3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54" y="2046766"/>
            <a:ext cx="6445955" cy="403542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93498A-29B8-0C5D-C1DD-43624E1F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100</a:t>
            </a:fld>
            <a:endParaRPr lang="en-US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F3109FE-F0F7-842F-E1CF-C8607CAB53EC}"/>
              </a:ext>
            </a:extLst>
          </p:cNvPr>
          <p:cNvSpPr txBox="1">
            <a:spLocks/>
          </p:cNvSpPr>
          <p:nvPr/>
        </p:nvSpPr>
        <p:spPr>
          <a:xfrm>
            <a:off x="299100" y="2147162"/>
            <a:ext cx="4359622" cy="439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questo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diagramma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chiusura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stage,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abbiamo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le milestone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scelta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stage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interno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esterno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conseguente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proseguimento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processo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necessari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alla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chiusura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dello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stage,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vengono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rappresentati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come case file item e poi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collegati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allo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human task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corrispettivo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8376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DFBC4D-4618-EDFE-F145-3B2B9A9D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101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AA3FFD-A20A-CEB2-5183-A081C776C16D}"/>
              </a:ext>
            </a:extLst>
          </p:cNvPr>
          <p:cNvSpPr txBox="1"/>
          <p:nvPr/>
        </p:nvSpPr>
        <p:spPr>
          <a:xfrm>
            <a:off x="293510" y="2298114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>
                <a:latin typeface="+mj-lt"/>
              </a:rPr>
              <a:t>05. CMMN/ Svolgimento tesi</a:t>
            </a:r>
          </a:p>
        </p:txBody>
      </p:sp>
    </p:spTree>
    <p:extLst>
      <p:ext uri="{BB962C8B-B14F-4D97-AF65-F5344CB8AC3E}">
        <p14:creationId xmlns:p14="http://schemas.microsoft.com/office/powerpoint/2010/main" val="29793228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830FD8-BEA4-2BF4-83C8-6C91568C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102</a:t>
            </a:fld>
            <a:endParaRPr lang="en-US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8A4C6EF-5970-8911-8081-7A8FB77202B3}"/>
              </a:ext>
            </a:extLst>
          </p:cNvPr>
          <p:cNvSpPr txBox="1">
            <a:spLocks/>
          </p:cNvSpPr>
          <p:nvPr/>
        </p:nvSpPr>
        <p:spPr>
          <a:xfrm>
            <a:off x="204683" y="1720014"/>
            <a:ext cx="4359622" cy="439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questo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diagramma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scelta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tesi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abbiamo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nuovamente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le milestone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approvazione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relazione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finale 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disapprovazione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relazione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finale.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quest’ultimo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studente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tornerà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indietro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ed 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seguito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alle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modifiche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apportate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alla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relazione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(se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accettate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potrà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concludere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questa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fase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necessari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vengono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rappresentati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come case file item e poi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collegati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allo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human task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corrispettivo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magine 8" descr="Immagine che contiene diagramma, Piano, linea, Disegno tecnico&#10;&#10;Descrizione generata automaticamente">
            <a:extLst>
              <a:ext uri="{FF2B5EF4-FFF2-40B4-BE49-F238E27FC236}">
                <a16:creationId xmlns:a16="http://schemas.microsoft.com/office/drawing/2014/main" id="{7B80B1F3-AB79-3A79-17C1-E2D895FCC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05" y="1803141"/>
            <a:ext cx="6468965" cy="362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73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5021FA-568F-567D-8B5D-6E194898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103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ADD65D-5814-A3E2-C2C3-BFCE013CD061}"/>
              </a:ext>
            </a:extLst>
          </p:cNvPr>
          <p:cNvSpPr txBox="1"/>
          <p:nvPr/>
        </p:nvSpPr>
        <p:spPr>
          <a:xfrm>
            <a:off x="293510" y="2298114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>
                <a:latin typeface="+mj-lt"/>
              </a:rPr>
              <a:t>05. CMMN/Accesso a sessione di laurea </a:t>
            </a:r>
          </a:p>
          <a:p>
            <a:r>
              <a:rPr lang="it-IT" sz="4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2668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A0173ED-BBE2-EC35-6257-5C25C2E1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104</a:t>
            </a:fld>
            <a:endParaRPr lang="en-US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821550-B99F-DAB3-25BA-841E33FEFC86}"/>
              </a:ext>
            </a:extLst>
          </p:cNvPr>
          <p:cNvSpPr txBox="1">
            <a:spLocks/>
          </p:cNvSpPr>
          <p:nvPr/>
        </p:nvSpPr>
        <p:spPr>
          <a:xfrm>
            <a:off x="216559" y="1966358"/>
            <a:ext cx="4359622" cy="439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questo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diagramma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finale di accesso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alla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sessione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laurea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numerosi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passaggi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da dover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svolgere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Sono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rappresentate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delle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milestone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situazione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doppia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opzione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(come ad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esempio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rispetta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 tempi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compilazione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/non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rispetta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 tempi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compilazione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riconducono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ulteriori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milestone (come “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eccezione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concessa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dalla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segreteria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”/”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eccezione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negata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dalla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segreteria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”),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dando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così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possibilità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comprendere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quale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sia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nonostante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numerosi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task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presenti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), il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flusso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principale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processo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 descr="Immagine che contiene testo, ricevuta, diagramma, modello&#10;&#10;Descrizione generata automaticamente">
            <a:extLst>
              <a:ext uri="{FF2B5EF4-FFF2-40B4-BE49-F238E27FC236}">
                <a16:creationId xmlns:a16="http://schemas.microsoft.com/office/drawing/2014/main" id="{8E7E0014-9614-1A26-0915-DCFB4D93E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02" y="2091815"/>
            <a:ext cx="7121935" cy="373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4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717C93-A60A-E800-3ED2-9637E38E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85096"/>
            <a:ext cx="10972800" cy="1197436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Breve descrizione: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L’use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case inizia con lo studente che cerca la tesi che vuole fare e finisce con l’invio di richiesta di sviluppo tesi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11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Scelta tesi ed invio richiesta 1.1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CC21068-BC02-B93C-5758-023907A78824}"/>
              </a:ext>
            </a:extLst>
          </p:cNvPr>
          <p:cNvSpPr txBox="1">
            <a:spLocks/>
          </p:cNvSpPr>
          <p:nvPr/>
        </p:nvSpPr>
        <p:spPr>
          <a:xfrm>
            <a:off x="609599" y="3270703"/>
            <a:ext cx="10972800" cy="3085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Attori: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CCD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Supervisore aziendale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Supervisore universitario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Azienda esterna</a:t>
            </a:r>
          </a:p>
          <a:p>
            <a:pPr lvl="1"/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9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12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4257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Scelta tesi ed invio richiesta 1.2</a:t>
            </a:r>
          </a:p>
          <a:p>
            <a:endParaRPr lang="it-IT" dirty="0">
              <a:latin typeface="+mj-l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3"/>
            <a:ext cx="10972800" cy="3232713"/>
          </a:xfrm>
        </p:spPr>
        <p:txBody>
          <a:bodyPr>
            <a:normAutofit/>
          </a:bodyPr>
          <a:lstStyle/>
          <a:p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Precondizioni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Aver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passato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esami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di:</a:t>
            </a:r>
          </a:p>
          <a:p>
            <a:pPr marL="1028700" lvl="3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Advanced Foundations of Mathematics for AI</a:t>
            </a:r>
          </a:p>
          <a:p>
            <a:pPr marL="1028700" lvl="3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Advanced Foundations of Statistics for AI</a:t>
            </a:r>
          </a:p>
          <a:p>
            <a:pPr marL="1028700" lvl="3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Advanced Foundations of Physics for AI</a:t>
            </a:r>
          </a:p>
          <a:p>
            <a:pPr marL="1028700" lvl="3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Advanced Foundations of Artificial Intelligence</a:t>
            </a:r>
            <a:endParaRPr lang="it-IT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 acquisito almeno 42 CFU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Essere iscritti al 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econdo 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nno della magistrale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Essere regolarmente iscritto all’Università Milano-Bicocca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040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13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Scelta tesi ed invio richiesta 1.3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25599"/>
            <a:ext cx="10972800" cy="2406803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Flow: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decide di scegliere una proposta di tesi presente nel database delle opportunità di tesi dell’ applicazione «AI4ST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thesis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management app»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valuta le proposte di tesi disponibili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sceglie una tesi in base alle proprie preferenze personali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invia una richiesta di sviluppo tesi</a:t>
            </a:r>
          </a:p>
        </p:txBody>
      </p:sp>
    </p:spTree>
    <p:extLst>
      <p:ext uri="{BB962C8B-B14F-4D97-AF65-F5344CB8AC3E}">
        <p14:creationId xmlns:p14="http://schemas.microsoft.com/office/powerpoint/2010/main" val="1950187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14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Scelta tesi ed invio richiesta 1.4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63624"/>
            <a:ext cx="10972800" cy="4830699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Alternate Flow: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1.1)  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sceglie una proposta di tesi indipendentemente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1.1.a)  Lo studente deve identificare un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supervisore aziendale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1.1.b) 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definisce con il supervisore d’azienda l’argomento del tirocinio e la proposta di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tesi, preparando una</a:t>
            </a:r>
          </a:p>
          <a:p>
            <a:pPr lvl="2"/>
            <a:r>
              <a:rPr lang="it-IT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	         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descrizione che definisce il titolo tesi, l’ambiente tecnico in cui la tesi si alloca, gli obiettivi da raggiungere e le</a:t>
            </a:r>
          </a:p>
          <a:p>
            <a:pPr lvl="2"/>
            <a:r>
              <a:rPr lang="it-IT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        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metodologie e tecniche che devono essere usate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1.1.c)   L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studente deve identificare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supervisore universitario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 i professori del corso di studi  AI4ST provvedendo la</a:t>
            </a:r>
          </a:p>
          <a:p>
            <a:pPr lvl="2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        proposta di stage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1.1.d)  Lo studente deve confermare la possibilità del professore di fungere da supervisore</a:t>
            </a:r>
          </a:p>
          <a:p>
            <a:pPr marL="971550" lvl="3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1.1.d.I) 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professore non è disponibile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(tornare a punto 1.1.c)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1.1.e)  Lo studente contatta direttamente uno dei membri del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CCD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 valutare la proposta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1.1.f)  Il CCD accetta la proposta</a:t>
            </a:r>
          </a:p>
          <a:p>
            <a:pPr marL="971550" lvl="3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1.1.f.I) 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CCD non accetta la proposta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(tornare al punto 1)</a:t>
            </a:r>
            <a:endParaRPr lang="it-IT" dirty="0">
              <a:solidFill>
                <a:schemeClr val="accent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1.1.g) Il supervisore aziendale procede ad eseguire le procedure per registrare ed attivare lo stage ed assegnarlo allo</a:t>
            </a:r>
          </a:p>
          <a:p>
            <a:pPr lvl="2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      studente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(fine caso d’uso)</a:t>
            </a:r>
          </a:p>
        </p:txBody>
      </p:sp>
    </p:spTree>
    <p:extLst>
      <p:ext uri="{BB962C8B-B14F-4D97-AF65-F5344CB8AC3E}">
        <p14:creationId xmlns:p14="http://schemas.microsoft.com/office/powerpoint/2010/main" val="2516701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Scelta tesi ed invio richiesta 1.5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65930"/>
            <a:ext cx="10972800" cy="1635215"/>
          </a:xfrm>
        </p:spPr>
        <p:txBody>
          <a:bodyPr>
            <a:normAutofit/>
          </a:bodyPr>
          <a:lstStyle/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1.2) 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sceglie una proposta di tesi nelle piattaforme correlate nel consorzio universitario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1.2.a)  Lo studente contatta direttamente uno dei membri del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CCD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 valutare la proposta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1.2.b)  Il CCD accetta la proposta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(fine caso d’uso)</a:t>
            </a:r>
          </a:p>
          <a:p>
            <a:pPr marL="1028700" lvl="3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1.2.b.I) 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CCD non accetta la proposta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(tornare al punto 1)</a:t>
            </a:r>
          </a:p>
        </p:txBody>
      </p:sp>
      <p:sp>
        <p:nvSpPr>
          <p:cNvPr id="3" name="Segnaposto contenuto 8">
            <a:extLst>
              <a:ext uri="{FF2B5EF4-FFF2-40B4-BE49-F238E27FC236}">
                <a16:creationId xmlns:a16="http://schemas.microsoft.com/office/drawing/2014/main" id="{6FEC88FC-1BC7-CD9E-A80E-FC3E6E12010E}"/>
              </a:ext>
            </a:extLst>
          </p:cNvPr>
          <p:cNvSpPr txBox="1">
            <a:spLocks/>
          </p:cNvSpPr>
          <p:nvPr/>
        </p:nvSpPr>
        <p:spPr>
          <a:xfrm>
            <a:off x="609599" y="4061140"/>
            <a:ext cx="10972800" cy="1635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 condizioni: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Ricezione della richiesta inviata dallo studente nell’ area privata dei professori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 studente è assegnata una tesi</a:t>
            </a:r>
          </a:p>
        </p:txBody>
      </p:sp>
    </p:spTree>
    <p:extLst>
      <p:ext uri="{BB962C8B-B14F-4D97-AF65-F5344CB8AC3E}">
        <p14:creationId xmlns:p14="http://schemas.microsoft.com/office/powerpoint/2010/main" val="304370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471701-3392-4423-9BBA-6C527C5CB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D76E52-D962-40CA-BF38-0872E0A2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7"/>
            <a:ext cx="10547975" cy="6467097"/>
          </a:xfrm>
          <a:custGeom>
            <a:avLst/>
            <a:gdLst>
              <a:gd name="connsiteX0" fmla="*/ 2504457 w 8648699"/>
              <a:gd name="connsiteY0" fmla="*/ 3933023 h 5302627"/>
              <a:gd name="connsiteX1" fmla="*/ 2800662 w 8648699"/>
              <a:gd name="connsiteY1" fmla="*/ 4229228 h 5302627"/>
              <a:gd name="connsiteX2" fmla="*/ 2504457 w 8648699"/>
              <a:gd name="connsiteY2" fmla="*/ 4525434 h 5302627"/>
              <a:gd name="connsiteX3" fmla="*/ 2208251 w 8648699"/>
              <a:gd name="connsiteY3" fmla="*/ 4229228 h 5302627"/>
              <a:gd name="connsiteX4" fmla="*/ 2504457 w 8648699"/>
              <a:gd name="connsiteY4" fmla="*/ 3933023 h 5302627"/>
              <a:gd name="connsiteX5" fmla="*/ 69505 w 8648699"/>
              <a:gd name="connsiteY5" fmla="*/ 1036657 h 5302627"/>
              <a:gd name="connsiteX6" fmla="*/ 452007 w 8648699"/>
              <a:gd name="connsiteY6" fmla="*/ 1419158 h 5302627"/>
              <a:gd name="connsiteX7" fmla="*/ 69505 w 8648699"/>
              <a:gd name="connsiteY7" fmla="*/ 1801660 h 5302627"/>
              <a:gd name="connsiteX8" fmla="*/ 0 w 8648699"/>
              <a:gd name="connsiteY8" fmla="*/ 1794654 h 5302627"/>
              <a:gd name="connsiteX9" fmla="*/ 0 w 8648699"/>
              <a:gd name="connsiteY9" fmla="*/ 1043663 h 5302627"/>
              <a:gd name="connsiteX10" fmla="*/ 7016675 w 8648699"/>
              <a:gd name="connsiteY10" fmla="*/ 0 h 5302627"/>
              <a:gd name="connsiteX11" fmla="*/ 7780099 w 8648699"/>
              <a:gd name="connsiteY11" fmla="*/ 0 h 5302627"/>
              <a:gd name="connsiteX12" fmla="*/ 7773118 w 8648699"/>
              <a:gd name="connsiteY12" fmla="*/ 69249 h 5302627"/>
              <a:gd name="connsiteX13" fmla="*/ 7398387 w 8648699"/>
              <a:gd name="connsiteY13" fmla="*/ 374663 h 5302627"/>
              <a:gd name="connsiteX14" fmla="*/ 7023656 w 8648699"/>
              <a:gd name="connsiteY14" fmla="*/ 69249 h 5302627"/>
              <a:gd name="connsiteX15" fmla="*/ 0 w 8648699"/>
              <a:gd name="connsiteY15" fmla="*/ 0 h 5302627"/>
              <a:gd name="connsiteX16" fmla="*/ 6294179 w 8648699"/>
              <a:gd name="connsiteY16" fmla="*/ 0 h 5302627"/>
              <a:gd name="connsiteX17" fmla="*/ 6365011 w 8648699"/>
              <a:gd name="connsiteY17" fmla="*/ 98436 h 5302627"/>
              <a:gd name="connsiteX18" fmla="*/ 6465592 w 8648699"/>
              <a:gd name="connsiteY18" fmla="*/ 282106 h 5302627"/>
              <a:gd name="connsiteX19" fmla="*/ 6902743 w 8648699"/>
              <a:gd name="connsiteY19" fmla="*/ 796697 h 5302627"/>
              <a:gd name="connsiteX20" fmla="*/ 7694396 w 8648699"/>
              <a:gd name="connsiteY20" fmla="*/ 957015 h 5302627"/>
              <a:gd name="connsiteX21" fmla="*/ 8332550 w 8648699"/>
              <a:gd name="connsiteY21" fmla="*/ 1234423 h 5302627"/>
              <a:gd name="connsiteX22" fmla="*/ 8647293 w 8648699"/>
              <a:gd name="connsiteY22" fmla="*/ 2231590 h 5302627"/>
              <a:gd name="connsiteX23" fmla="*/ 8589037 w 8648699"/>
              <a:gd name="connsiteY23" fmla="*/ 2743986 h 5302627"/>
              <a:gd name="connsiteX24" fmla="*/ 6453687 w 8648699"/>
              <a:gd name="connsiteY24" fmla="*/ 3925051 h 5302627"/>
              <a:gd name="connsiteX25" fmla="*/ 5484031 w 8648699"/>
              <a:gd name="connsiteY25" fmla="*/ 4456750 h 5302627"/>
              <a:gd name="connsiteX26" fmla="*/ 5328450 w 8648699"/>
              <a:gd name="connsiteY26" fmla="*/ 4943717 h 5302627"/>
              <a:gd name="connsiteX27" fmla="*/ 4105081 w 8648699"/>
              <a:gd name="connsiteY27" fmla="*/ 5103111 h 5302627"/>
              <a:gd name="connsiteX28" fmla="*/ 3701337 w 8648699"/>
              <a:gd name="connsiteY28" fmla="*/ 4617069 h 5302627"/>
              <a:gd name="connsiteX29" fmla="*/ 3039141 w 8648699"/>
              <a:gd name="connsiteY29" fmla="*/ 3869685 h 5302627"/>
              <a:gd name="connsiteX30" fmla="*/ 1904079 w 8648699"/>
              <a:gd name="connsiteY30" fmla="*/ 3703935 h 5302627"/>
              <a:gd name="connsiteX31" fmla="*/ 613090 w 8648699"/>
              <a:gd name="connsiteY31" fmla="*/ 3502814 h 5302627"/>
              <a:gd name="connsiteX32" fmla="*/ 236971 w 8648699"/>
              <a:gd name="connsiteY32" fmla="*/ 2379773 h 5302627"/>
              <a:gd name="connsiteX33" fmla="*/ 648691 w 8648699"/>
              <a:gd name="connsiteY33" fmla="*/ 1707520 h 5302627"/>
              <a:gd name="connsiteX34" fmla="*/ 625574 w 8648699"/>
              <a:gd name="connsiteY34" fmla="*/ 1098146 h 5302627"/>
              <a:gd name="connsiteX35" fmla="*/ 151668 w 8648699"/>
              <a:gd name="connsiteY35" fmla="*/ 513972 h 5302627"/>
              <a:gd name="connsiteX36" fmla="*/ 28936 w 8648699"/>
              <a:gd name="connsiteY36" fmla="*/ 363239 h 5302627"/>
              <a:gd name="connsiteX37" fmla="*/ 0 w 8648699"/>
              <a:gd name="connsiteY37" fmla="*/ 316565 h 530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648699" h="5302627">
                <a:moveTo>
                  <a:pt x="2504457" y="3933023"/>
                </a:moveTo>
                <a:cubicBezTo>
                  <a:pt x="2668046" y="3933023"/>
                  <a:pt x="2800662" y="4065639"/>
                  <a:pt x="2800662" y="4229228"/>
                </a:cubicBezTo>
                <a:cubicBezTo>
                  <a:pt x="2800662" y="4392818"/>
                  <a:pt x="2668046" y="4525434"/>
                  <a:pt x="2504457" y="4525434"/>
                </a:cubicBezTo>
                <a:cubicBezTo>
                  <a:pt x="2340867" y="4525434"/>
                  <a:pt x="2208251" y="4392818"/>
                  <a:pt x="2208251" y="4229228"/>
                </a:cubicBezTo>
                <a:cubicBezTo>
                  <a:pt x="2208251" y="4065639"/>
                  <a:pt x="2340867" y="3933023"/>
                  <a:pt x="2504457" y="3933023"/>
                </a:cubicBezTo>
                <a:close/>
                <a:moveTo>
                  <a:pt x="69505" y="1036657"/>
                </a:moveTo>
                <a:cubicBezTo>
                  <a:pt x="280754" y="1036657"/>
                  <a:pt x="452007" y="1207909"/>
                  <a:pt x="452007" y="1419158"/>
                </a:cubicBezTo>
                <a:cubicBezTo>
                  <a:pt x="452007" y="1630408"/>
                  <a:pt x="280754" y="1801660"/>
                  <a:pt x="69505" y="1801660"/>
                </a:cubicBezTo>
                <a:lnTo>
                  <a:pt x="0" y="1794654"/>
                </a:lnTo>
                <a:lnTo>
                  <a:pt x="0" y="1043663"/>
                </a:lnTo>
                <a:close/>
                <a:moveTo>
                  <a:pt x="7016675" y="0"/>
                </a:moveTo>
                <a:lnTo>
                  <a:pt x="7780099" y="0"/>
                </a:lnTo>
                <a:lnTo>
                  <a:pt x="7773118" y="69249"/>
                </a:lnTo>
                <a:cubicBezTo>
                  <a:pt x="7737451" y="243548"/>
                  <a:pt x="7583231" y="374663"/>
                  <a:pt x="7398387" y="374663"/>
                </a:cubicBezTo>
                <a:cubicBezTo>
                  <a:pt x="7213544" y="374663"/>
                  <a:pt x="7059323" y="243548"/>
                  <a:pt x="7023656" y="69249"/>
                </a:cubicBezTo>
                <a:close/>
                <a:moveTo>
                  <a:pt x="0" y="0"/>
                </a:moveTo>
                <a:lnTo>
                  <a:pt x="6294179" y="0"/>
                </a:lnTo>
                <a:lnTo>
                  <a:pt x="6365011" y="98436"/>
                </a:lnTo>
                <a:cubicBezTo>
                  <a:pt x="6400768" y="155469"/>
                  <a:pt x="6434312" y="216741"/>
                  <a:pt x="6465592" y="282106"/>
                </a:cubicBezTo>
                <a:cubicBezTo>
                  <a:pt x="6566037" y="491894"/>
                  <a:pt x="6666020" y="721566"/>
                  <a:pt x="6902743" y="796697"/>
                </a:cubicBezTo>
                <a:cubicBezTo>
                  <a:pt x="7158189" y="877608"/>
                  <a:pt x="7427043" y="924651"/>
                  <a:pt x="7694396" y="957015"/>
                </a:cubicBezTo>
                <a:cubicBezTo>
                  <a:pt x="7940248" y="986605"/>
                  <a:pt x="8159979" y="1057229"/>
                  <a:pt x="8332550" y="1234423"/>
                </a:cubicBezTo>
                <a:cubicBezTo>
                  <a:pt x="8603138" y="1512294"/>
                  <a:pt x="8658851" y="1860210"/>
                  <a:pt x="8647293" y="2231590"/>
                </a:cubicBezTo>
                <a:cubicBezTo>
                  <a:pt x="8629145" y="2403353"/>
                  <a:pt x="8638277" y="2582279"/>
                  <a:pt x="8589037" y="2743986"/>
                </a:cubicBezTo>
                <a:cubicBezTo>
                  <a:pt x="8301458" y="3687636"/>
                  <a:pt x="7538354" y="4241181"/>
                  <a:pt x="6453687" y="3925051"/>
                </a:cubicBezTo>
                <a:cubicBezTo>
                  <a:pt x="6080573" y="3817210"/>
                  <a:pt x="5567715" y="3967010"/>
                  <a:pt x="5484031" y="4456750"/>
                </a:cubicBezTo>
                <a:cubicBezTo>
                  <a:pt x="5455596" y="4624120"/>
                  <a:pt x="5418146" y="4805013"/>
                  <a:pt x="5328450" y="4943717"/>
                </a:cubicBezTo>
                <a:cubicBezTo>
                  <a:pt x="5126059" y="5255917"/>
                  <a:pt x="4482009" y="5484548"/>
                  <a:pt x="4105081" y="5103111"/>
                </a:cubicBezTo>
                <a:cubicBezTo>
                  <a:pt x="3957593" y="4953889"/>
                  <a:pt x="3837498" y="4777850"/>
                  <a:pt x="3701337" y="4617069"/>
                </a:cubicBezTo>
                <a:cubicBezTo>
                  <a:pt x="3485305" y="4362316"/>
                  <a:pt x="3302331" y="4060173"/>
                  <a:pt x="3039141" y="3869685"/>
                </a:cubicBezTo>
                <a:cubicBezTo>
                  <a:pt x="2713878" y="3634583"/>
                  <a:pt x="2294068" y="3664866"/>
                  <a:pt x="1904079" y="3703935"/>
                </a:cubicBezTo>
                <a:cubicBezTo>
                  <a:pt x="1453058" y="3749245"/>
                  <a:pt x="1020302" y="3739998"/>
                  <a:pt x="613090" y="3502814"/>
                </a:cubicBezTo>
                <a:cubicBezTo>
                  <a:pt x="116530" y="3213615"/>
                  <a:pt x="35156" y="2799815"/>
                  <a:pt x="236971" y="2379773"/>
                </a:cubicBezTo>
                <a:cubicBezTo>
                  <a:pt x="350131" y="2144206"/>
                  <a:pt x="510680" y="1931411"/>
                  <a:pt x="648691" y="1707520"/>
                </a:cubicBezTo>
                <a:cubicBezTo>
                  <a:pt x="773871" y="1503742"/>
                  <a:pt x="769826" y="1286438"/>
                  <a:pt x="625574" y="1098146"/>
                </a:cubicBezTo>
                <a:cubicBezTo>
                  <a:pt x="472999" y="899107"/>
                  <a:pt x="321119" y="698218"/>
                  <a:pt x="151668" y="513972"/>
                </a:cubicBezTo>
                <a:cubicBezTo>
                  <a:pt x="105932" y="464255"/>
                  <a:pt x="65115" y="413944"/>
                  <a:pt x="28936" y="363239"/>
                </a:cubicBezTo>
                <a:lnTo>
                  <a:pt x="0" y="316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54" y="1545890"/>
            <a:ext cx="3638550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02. </a:t>
            </a:r>
            <a:br>
              <a:rPr lang="it-IT" dirty="0"/>
            </a:br>
            <a:r>
              <a:rPr lang="it-IT" dirty="0" err="1"/>
              <a:t>BUCs</a:t>
            </a:r>
            <a:r>
              <a:rPr lang="it-IT" dirty="0"/>
              <a:t>/</a:t>
            </a:r>
            <a:br>
              <a:rPr lang="it-IT" dirty="0"/>
            </a:br>
            <a:r>
              <a:rPr lang="it-IT" sz="3200" dirty="0"/>
              <a:t>Approvazione tesi ed attivazione tirocinio</a:t>
            </a:r>
          </a:p>
        </p:txBody>
      </p:sp>
      <p:pic>
        <p:nvPicPr>
          <p:cNvPr id="6" name="Segnaposto contenuto 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2ECE480-7454-D53F-0608-B9324E8A8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2" y="967361"/>
            <a:ext cx="7599655" cy="45331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50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17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Approvazione tesi ed attivazione tirocinio 2.1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363625"/>
            <a:ext cx="10972800" cy="1163266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Breve descrizione: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caso d’uso inizia con il professore che riceve la richiesta di tesi dello studente e finisce con l’approvazione della tesi da parte del professore</a:t>
            </a:r>
          </a:p>
        </p:txBody>
      </p:sp>
      <p:sp>
        <p:nvSpPr>
          <p:cNvPr id="3" name="Segnaposto contenuto 8">
            <a:extLst>
              <a:ext uri="{FF2B5EF4-FFF2-40B4-BE49-F238E27FC236}">
                <a16:creationId xmlns:a16="http://schemas.microsoft.com/office/drawing/2014/main" id="{2BD9EE7F-AE72-9142-ECF9-9884A6F0D87E}"/>
              </a:ext>
            </a:extLst>
          </p:cNvPr>
          <p:cNvSpPr txBox="1">
            <a:spLocks/>
          </p:cNvSpPr>
          <p:nvPr/>
        </p:nvSpPr>
        <p:spPr>
          <a:xfrm>
            <a:off x="609598" y="2827651"/>
            <a:ext cx="10972800" cy="178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Attori: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Supervisore Aziendale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Professore</a:t>
            </a:r>
          </a:p>
        </p:txBody>
      </p: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BE7A82CD-E275-1889-3695-795759E3ABEC}"/>
              </a:ext>
            </a:extLst>
          </p:cNvPr>
          <p:cNvSpPr txBox="1">
            <a:spLocks/>
          </p:cNvSpPr>
          <p:nvPr/>
        </p:nvSpPr>
        <p:spPr>
          <a:xfrm>
            <a:off x="609598" y="4912039"/>
            <a:ext cx="10972800" cy="1163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Precondizioni: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deve aver inviato una richiesta di sostenimento tesi</a:t>
            </a:r>
          </a:p>
        </p:txBody>
      </p:sp>
    </p:spTree>
    <p:extLst>
      <p:ext uri="{BB962C8B-B14F-4D97-AF65-F5344CB8AC3E}">
        <p14:creationId xmlns:p14="http://schemas.microsoft.com/office/powerpoint/2010/main" val="275963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18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Approvazione tesi ed attivazione tirocinio 2.2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363624"/>
            <a:ext cx="10972800" cy="4260427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flow: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professore riceve la richiesta di tesi dello studente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professore organizza un incontro con lo studente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professore decide che lo studente è compatibile con la tesi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professore stabilisce la timeline iniziale per la tesi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professore accetta la richiesta di tesi attraverso l’app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professore si mette in contatto con il supervisore della compagnia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professore assegna lo stage allo studente direttamente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accetta l’assegnazione della tesi attraverso l’applicazione</a:t>
            </a:r>
          </a:p>
          <a:p>
            <a:pPr marL="685800" lvl="1" indent="-457200">
              <a:buFont typeface="+mj-lt"/>
              <a:buAutoNum type="arabicParenR"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2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19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Approvazione tesi ed attivazione tirocinio 2.3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363624"/>
            <a:ext cx="10972800" cy="1340247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Alternate flow: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3.1.)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Il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professore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stabilisce che lo studente non è compatibile con la tesi </a:t>
            </a:r>
            <a:r>
              <a:rPr lang="it-I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(fine caso d’uso)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8.1.) 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non accetta l’assegnazione della tesi nell’app </a:t>
            </a:r>
            <a:r>
              <a:rPr lang="it-I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(fine caso d’uso)</a:t>
            </a:r>
          </a:p>
        </p:txBody>
      </p:sp>
      <p:sp>
        <p:nvSpPr>
          <p:cNvPr id="3" name="Segnaposto contenuto 8">
            <a:extLst>
              <a:ext uri="{FF2B5EF4-FFF2-40B4-BE49-F238E27FC236}">
                <a16:creationId xmlns:a16="http://schemas.microsoft.com/office/drawing/2014/main" id="{44EE89B2-CF2F-9F0F-961E-28B960801C37}"/>
              </a:ext>
            </a:extLst>
          </p:cNvPr>
          <p:cNvSpPr txBox="1">
            <a:spLocks/>
          </p:cNvSpPr>
          <p:nvPr/>
        </p:nvSpPr>
        <p:spPr>
          <a:xfrm>
            <a:off x="609598" y="3363866"/>
            <a:ext cx="10972800" cy="2548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 condizioni: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lo studente è considerato compatibile la richiesta di tesi è approvata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lo studente ha accettato l’assegnazione della tesi esso è pronto ad iniziare lo stage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lo studente è stato giudicato  non compatibile con la tesi esso deve ricominciare l’iter di scelta tesi ed invio richiesta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lo studente non ha accettato l’assegnazione della tesi nell’app esso deve ricominciare l’iter di scelta tesi ed invio richiesta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09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077F0382-62A9-4892-8762-DE925767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449CBA-4E79-4D04-90E8-F06D2CBB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9528226" cy="6457764"/>
          </a:xfrm>
          <a:custGeom>
            <a:avLst/>
            <a:gdLst>
              <a:gd name="connsiteX0" fmla="*/ 2736475 w 9528226"/>
              <a:gd name="connsiteY0" fmla="*/ 4943824 h 6457764"/>
              <a:gd name="connsiteX1" fmla="*/ 3063896 w 9528226"/>
              <a:gd name="connsiteY1" fmla="*/ 5271245 h 6457764"/>
              <a:gd name="connsiteX2" fmla="*/ 2736475 w 9528226"/>
              <a:gd name="connsiteY2" fmla="*/ 5598667 h 6457764"/>
              <a:gd name="connsiteX3" fmla="*/ 2409054 w 9528226"/>
              <a:gd name="connsiteY3" fmla="*/ 5271245 h 6457764"/>
              <a:gd name="connsiteX4" fmla="*/ 2736475 w 9528226"/>
              <a:gd name="connsiteY4" fmla="*/ 4943824 h 6457764"/>
              <a:gd name="connsiteX5" fmla="*/ 44916 w 9528226"/>
              <a:gd name="connsiteY5" fmla="*/ 1742226 h 6457764"/>
              <a:gd name="connsiteX6" fmla="*/ 467728 w 9528226"/>
              <a:gd name="connsiteY6" fmla="*/ 2165037 h 6457764"/>
              <a:gd name="connsiteX7" fmla="*/ 44916 w 9528226"/>
              <a:gd name="connsiteY7" fmla="*/ 2587850 h 6457764"/>
              <a:gd name="connsiteX8" fmla="*/ 0 w 9528226"/>
              <a:gd name="connsiteY8" fmla="*/ 2583322 h 6457764"/>
              <a:gd name="connsiteX9" fmla="*/ 0 w 9528226"/>
              <a:gd name="connsiteY9" fmla="*/ 1746754 h 6457764"/>
              <a:gd name="connsiteX10" fmla="*/ 8146150 w 9528226"/>
              <a:gd name="connsiteY10" fmla="*/ 164844 h 6457764"/>
              <a:gd name="connsiteX11" fmla="*/ 8568962 w 9528226"/>
              <a:gd name="connsiteY11" fmla="*/ 587657 h 6457764"/>
              <a:gd name="connsiteX12" fmla="*/ 8146150 w 9528226"/>
              <a:gd name="connsiteY12" fmla="*/ 1010469 h 6457764"/>
              <a:gd name="connsiteX13" fmla="*/ 7723339 w 9528226"/>
              <a:gd name="connsiteY13" fmla="*/ 587657 h 6457764"/>
              <a:gd name="connsiteX14" fmla="*/ 8146150 w 9528226"/>
              <a:gd name="connsiteY14" fmla="*/ 164844 h 6457764"/>
              <a:gd name="connsiteX15" fmla="*/ 0 w 9528226"/>
              <a:gd name="connsiteY15" fmla="*/ 0 h 6457764"/>
              <a:gd name="connsiteX16" fmla="*/ 3639996 w 9528226"/>
              <a:gd name="connsiteY16" fmla="*/ 0 h 6457764"/>
              <a:gd name="connsiteX17" fmla="*/ 3807018 w 9528226"/>
              <a:gd name="connsiteY17" fmla="*/ 175279 h 6457764"/>
              <a:gd name="connsiteX18" fmla="*/ 5197388 w 9528226"/>
              <a:gd name="connsiteY18" fmla="*/ 392484 h 6457764"/>
              <a:gd name="connsiteX19" fmla="*/ 5832777 w 9528226"/>
              <a:gd name="connsiteY19" fmla="*/ 125323 h 6457764"/>
              <a:gd name="connsiteX20" fmla="*/ 7115053 w 9528226"/>
              <a:gd name="connsiteY20" fmla="*/ 908157 h 6457764"/>
              <a:gd name="connsiteX21" fmla="*/ 7598273 w 9528226"/>
              <a:gd name="connsiteY21" fmla="*/ 1476979 h 6457764"/>
              <a:gd name="connsiteX22" fmla="*/ 8473354 w 9528226"/>
              <a:gd name="connsiteY22" fmla="*/ 1654191 h 6457764"/>
              <a:gd name="connsiteX23" fmla="*/ 9178759 w 9528226"/>
              <a:gd name="connsiteY23" fmla="*/ 1960834 h 6457764"/>
              <a:gd name="connsiteX24" fmla="*/ 9526671 w 9528226"/>
              <a:gd name="connsiteY24" fmla="*/ 3063087 h 6457764"/>
              <a:gd name="connsiteX25" fmla="*/ 9462277 w 9528226"/>
              <a:gd name="connsiteY25" fmla="*/ 3629482 h 6457764"/>
              <a:gd name="connsiteX26" fmla="*/ 7101893 w 9528226"/>
              <a:gd name="connsiteY26" fmla="*/ 4935013 h 6457764"/>
              <a:gd name="connsiteX27" fmla="*/ 6030051 w 9528226"/>
              <a:gd name="connsiteY27" fmla="*/ 5522745 h 6457764"/>
              <a:gd name="connsiteX28" fmla="*/ 5858074 w 9528226"/>
              <a:gd name="connsiteY28" fmla="*/ 6061031 h 6457764"/>
              <a:gd name="connsiteX29" fmla="*/ 4505781 w 9528226"/>
              <a:gd name="connsiteY29" fmla="*/ 6237222 h 6457764"/>
              <a:gd name="connsiteX30" fmla="*/ 4059488 w 9528226"/>
              <a:gd name="connsiteY30" fmla="*/ 5699959 h 6457764"/>
              <a:gd name="connsiteX31" fmla="*/ 3327506 w 9528226"/>
              <a:gd name="connsiteY31" fmla="*/ 4873812 h 6457764"/>
              <a:gd name="connsiteX32" fmla="*/ 2072827 w 9528226"/>
              <a:gd name="connsiteY32" fmla="*/ 4690594 h 6457764"/>
              <a:gd name="connsiteX33" fmla="*/ 645786 w 9528226"/>
              <a:gd name="connsiteY33" fmla="*/ 4468278 h 6457764"/>
              <a:gd name="connsiteX34" fmla="*/ 230030 w 9528226"/>
              <a:gd name="connsiteY34" fmla="*/ 3226886 h 6457764"/>
              <a:gd name="connsiteX35" fmla="*/ 685140 w 9528226"/>
              <a:gd name="connsiteY35" fmla="*/ 2483788 h 6457764"/>
              <a:gd name="connsiteX36" fmla="*/ 659586 w 9528226"/>
              <a:gd name="connsiteY36" fmla="*/ 1810196 h 6457764"/>
              <a:gd name="connsiteX37" fmla="*/ 135739 w 9528226"/>
              <a:gd name="connsiteY37" fmla="*/ 1164458 h 6457764"/>
              <a:gd name="connsiteX38" fmla="*/ 72 w 9528226"/>
              <a:gd name="connsiteY38" fmla="*/ 997841 h 6457764"/>
              <a:gd name="connsiteX39" fmla="*/ 0 w 9528226"/>
              <a:gd name="connsiteY39" fmla="*/ 997725 h 645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28226" h="6457764">
                <a:moveTo>
                  <a:pt x="2736475" y="4943824"/>
                </a:moveTo>
                <a:cubicBezTo>
                  <a:pt x="2917304" y="4943824"/>
                  <a:pt x="3063896" y="5090416"/>
                  <a:pt x="3063896" y="5271245"/>
                </a:cubicBezTo>
                <a:cubicBezTo>
                  <a:pt x="3063896" y="5452075"/>
                  <a:pt x="2917304" y="5598667"/>
                  <a:pt x="2736475" y="5598667"/>
                </a:cubicBezTo>
                <a:cubicBezTo>
                  <a:pt x="2555645" y="5598667"/>
                  <a:pt x="2409054" y="5452075"/>
                  <a:pt x="2409054" y="5271245"/>
                </a:cubicBezTo>
                <a:cubicBezTo>
                  <a:pt x="2409054" y="5090416"/>
                  <a:pt x="2555645" y="4943824"/>
                  <a:pt x="2736475" y="4943824"/>
                </a:cubicBezTo>
                <a:close/>
                <a:moveTo>
                  <a:pt x="44916" y="1742226"/>
                </a:moveTo>
                <a:cubicBezTo>
                  <a:pt x="278428" y="1742226"/>
                  <a:pt x="467728" y="1931525"/>
                  <a:pt x="467728" y="2165037"/>
                </a:cubicBezTo>
                <a:cubicBezTo>
                  <a:pt x="467728" y="2398550"/>
                  <a:pt x="278428" y="2587850"/>
                  <a:pt x="44916" y="2587850"/>
                </a:cubicBezTo>
                <a:lnTo>
                  <a:pt x="0" y="2583322"/>
                </a:lnTo>
                <a:lnTo>
                  <a:pt x="0" y="1746754"/>
                </a:lnTo>
                <a:close/>
                <a:moveTo>
                  <a:pt x="8146150" y="164844"/>
                </a:moveTo>
                <a:cubicBezTo>
                  <a:pt x="8379663" y="164844"/>
                  <a:pt x="8568962" y="354144"/>
                  <a:pt x="8568962" y="587657"/>
                </a:cubicBezTo>
                <a:cubicBezTo>
                  <a:pt x="8568962" y="821169"/>
                  <a:pt x="8379663" y="1010469"/>
                  <a:pt x="8146150" y="1010469"/>
                </a:cubicBezTo>
                <a:cubicBezTo>
                  <a:pt x="7912638" y="1010469"/>
                  <a:pt x="7723339" y="821169"/>
                  <a:pt x="7723339" y="587657"/>
                </a:cubicBezTo>
                <a:cubicBezTo>
                  <a:pt x="7723339" y="354144"/>
                  <a:pt x="7912638" y="164844"/>
                  <a:pt x="8146150" y="164844"/>
                </a:cubicBezTo>
                <a:close/>
                <a:moveTo>
                  <a:pt x="0" y="0"/>
                </a:moveTo>
                <a:lnTo>
                  <a:pt x="3639996" y="0"/>
                </a:lnTo>
                <a:lnTo>
                  <a:pt x="3807018" y="175279"/>
                </a:lnTo>
                <a:cubicBezTo>
                  <a:pt x="4183423" y="552322"/>
                  <a:pt x="4665363" y="699894"/>
                  <a:pt x="5197388" y="392484"/>
                </a:cubicBezTo>
                <a:cubicBezTo>
                  <a:pt x="5395811" y="277877"/>
                  <a:pt x="5612122" y="157775"/>
                  <a:pt x="5832777" y="125323"/>
                </a:cubicBezTo>
                <a:cubicBezTo>
                  <a:pt x="6401726" y="41635"/>
                  <a:pt x="6838437" y="330133"/>
                  <a:pt x="7115053" y="908157"/>
                </a:cubicBezTo>
                <a:cubicBezTo>
                  <a:pt x="7226084" y="1140054"/>
                  <a:pt x="7336603" y="1393929"/>
                  <a:pt x="7598273" y="1476979"/>
                </a:cubicBezTo>
                <a:cubicBezTo>
                  <a:pt x="7880639" y="1566416"/>
                  <a:pt x="8177826" y="1618417"/>
                  <a:pt x="8473354" y="1654191"/>
                </a:cubicBezTo>
                <a:cubicBezTo>
                  <a:pt x="8745115" y="1686900"/>
                  <a:pt x="8988003" y="1764967"/>
                  <a:pt x="9178759" y="1960834"/>
                </a:cubicBezTo>
                <a:cubicBezTo>
                  <a:pt x="9477863" y="2267988"/>
                  <a:pt x="9539448" y="2652569"/>
                  <a:pt x="9526671" y="3063087"/>
                </a:cubicBezTo>
                <a:cubicBezTo>
                  <a:pt x="9506611" y="3252950"/>
                  <a:pt x="9516705" y="3450734"/>
                  <a:pt x="9462277" y="3629482"/>
                </a:cubicBezTo>
                <a:cubicBezTo>
                  <a:pt x="9144391" y="4672578"/>
                  <a:pt x="8300867" y="5284458"/>
                  <a:pt x="7101893" y="4935013"/>
                </a:cubicBezTo>
                <a:cubicBezTo>
                  <a:pt x="6689459" y="4815806"/>
                  <a:pt x="6122554" y="4981393"/>
                  <a:pt x="6030051" y="5522745"/>
                </a:cubicBezTo>
                <a:cubicBezTo>
                  <a:pt x="5998619" y="5707753"/>
                  <a:pt x="5957222" y="5907709"/>
                  <a:pt x="5858074" y="6061031"/>
                </a:cubicBezTo>
                <a:cubicBezTo>
                  <a:pt x="5634355" y="6406131"/>
                  <a:pt x="4922430" y="6658856"/>
                  <a:pt x="4505781" y="6237222"/>
                </a:cubicBezTo>
                <a:cubicBezTo>
                  <a:pt x="4342749" y="6072274"/>
                  <a:pt x="4209998" y="5877683"/>
                  <a:pt x="4059488" y="5699959"/>
                </a:cubicBezTo>
                <a:cubicBezTo>
                  <a:pt x="3820689" y="5418359"/>
                  <a:pt x="3618433" y="5084374"/>
                  <a:pt x="3327506" y="4873812"/>
                </a:cubicBezTo>
                <a:cubicBezTo>
                  <a:pt x="2967966" y="4613934"/>
                  <a:pt x="2503914" y="4647408"/>
                  <a:pt x="2072827" y="4690594"/>
                </a:cubicBezTo>
                <a:cubicBezTo>
                  <a:pt x="1574275" y="4740679"/>
                  <a:pt x="1095913" y="4730457"/>
                  <a:pt x="645786" y="4468278"/>
                </a:cubicBezTo>
                <a:cubicBezTo>
                  <a:pt x="96898" y="4148602"/>
                  <a:pt x="6948" y="3691193"/>
                  <a:pt x="230030" y="3226886"/>
                </a:cubicBezTo>
                <a:cubicBezTo>
                  <a:pt x="355115" y="2966494"/>
                  <a:pt x="532585" y="2731274"/>
                  <a:pt x="685140" y="2483788"/>
                </a:cubicBezTo>
                <a:cubicBezTo>
                  <a:pt x="823511" y="2258535"/>
                  <a:pt x="819040" y="2018330"/>
                  <a:pt x="659586" y="1810196"/>
                </a:cubicBezTo>
                <a:cubicBezTo>
                  <a:pt x="490932" y="1590180"/>
                  <a:pt x="323046" y="1368121"/>
                  <a:pt x="135739" y="1164458"/>
                </a:cubicBezTo>
                <a:cubicBezTo>
                  <a:pt x="85183" y="1109502"/>
                  <a:pt x="40064" y="1053889"/>
                  <a:pt x="72" y="997841"/>
                </a:cubicBezTo>
                <a:lnTo>
                  <a:pt x="0" y="997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E0634E-5619-3E11-0C6A-7BADD7B6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40" y="1114424"/>
            <a:ext cx="6481835" cy="1771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/>
            <a:r>
              <a:rPr lang="en-US" sz="5400" dirty="0"/>
              <a:t>01. PROCESSO</a:t>
            </a:r>
          </a:p>
        </p:txBody>
      </p:sp>
    </p:spTree>
    <p:extLst>
      <p:ext uri="{BB962C8B-B14F-4D97-AF65-F5344CB8AC3E}">
        <p14:creationId xmlns:p14="http://schemas.microsoft.com/office/powerpoint/2010/main" val="206471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471701-3392-4423-9BBA-6C527C5CB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D76E52-D962-40CA-BF38-0872E0A2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7"/>
            <a:ext cx="10547975" cy="6467097"/>
          </a:xfrm>
          <a:custGeom>
            <a:avLst/>
            <a:gdLst>
              <a:gd name="connsiteX0" fmla="*/ 2504457 w 8648699"/>
              <a:gd name="connsiteY0" fmla="*/ 3933023 h 5302627"/>
              <a:gd name="connsiteX1" fmla="*/ 2800662 w 8648699"/>
              <a:gd name="connsiteY1" fmla="*/ 4229228 h 5302627"/>
              <a:gd name="connsiteX2" fmla="*/ 2504457 w 8648699"/>
              <a:gd name="connsiteY2" fmla="*/ 4525434 h 5302627"/>
              <a:gd name="connsiteX3" fmla="*/ 2208251 w 8648699"/>
              <a:gd name="connsiteY3" fmla="*/ 4229228 h 5302627"/>
              <a:gd name="connsiteX4" fmla="*/ 2504457 w 8648699"/>
              <a:gd name="connsiteY4" fmla="*/ 3933023 h 5302627"/>
              <a:gd name="connsiteX5" fmla="*/ 69505 w 8648699"/>
              <a:gd name="connsiteY5" fmla="*/ 1036657 h 5302627"/>
              <a:gd name="connsiteX6" fmla="*/ 452007 w 8648699"/>
              <a:gd name="connsiteY6" fmla="*/ 1419158 h 5302627"/>
              <a:gd name="connsiteX7" fmla="*/ 69505 w 8648699"/>
              <a:gd name="connsiteY7" fmla="*/ 1801660 h 5302627"/>
              <a:gd name="connsiteX8" fmla="*/ 0 w 8648699"/>
              <a:gd name="connsiteY8" fmla="*/ 1794654 h 5302627"/>
              <a:gd name="connsiteX9" fmla="*/ 0 w 8648699"/>
              <a:gd name="connsiteY9" fmla="*/ 1043663 h 5302627"/>
              <a:gd name="connsiteX10" fmla="*/ 7016675 w 8648699"/>
              <a:gd name="connsiteY10" fmla="*/ 0 h 5302627"/>
              <a:gd name="connsiteX11" fmla="*/ 7780099 w 8648699"/>
              <a:gd name="connsiteY11" fmla="*/ 0 h 5302627"/>
              <a:gd name="connsiteX12" fmla="*/ 7773118 w 8648699"/>
              <a:gd name="connsiteY12" fmla="*/ 69249 h 5302627"/>
              <a:gd name="connsiteX13" fmla="*/ 7398387 w 8648699"/>
              <a:gd name="connsiteY13" fmla="*/ 374663 h 5302627"/>
              <a:gd name="connsiteX14" fmla="*/ 7023656 w 8648699"/>
              <a:gd name="connsiteY14" fmla="*/ 69249 h 5302627"/>
              <a:gd name="connsiteX15" fmla="*/ 0 w 8648699"/>
              <a:gd name="connsiteY15" fmla="*/ 0 h 5302627"/>
              <a:gd name="connsiteX16" fmla="*/ 6294179 w 8648699"/>
              <a:gd name="connsiteY16" fmla="*/ 0 h 5302627"/>
              <a:gd name="connsiteX17" fmla="*/ 6365011 w 8648699"/>
              <a:gd name="connsiteY17" fmla="*/ 98436 h 5302627"/>
              <a:gd name="connsiteX18" fmla="*/ 6465592 w 8648699"/>
              <a:gd name="connsiteY18" fmla="*/ 282106 h 5302627"/>
              <a:gd name="connsiteX19" fmla="*/ 6902743 w 8648699"/>
              <a:gd name="connsiteY19" fmla="*/ 796697 h 5302627"/>
              <a:gd name="connsiteX20" fmla="*/ 7694396 w 8648699"/>
              <a:gd name="connsiteY20" fmla="*/ 957015 h 5302627"/>
              <a:gd name="connsiteX21" fmla="*/ 8332550 w 8648699"/>
              <a:gd name="connsiteY21" fmla="*/ 1234423 h 5302627"/>
              <a:gd name="connsiteX22" fmla="*/ 8647293 w 8648699"/>
              <a:gd name="connsiteY22" fmla="*/ 2231590 h 5302627"/>
              <a:gd name="connsiteX23" fmla="*/ 8589037 w 8648699"/>
              <a:gd name="connsiteY23" fmla="*/ 2743986 h 5302627"/>
              <a:gd name="connsiteX24" fmla="*/ 6453687 w 8648699"/>
              <a:gd name="connsiteY24" fmla="*/ 3925051 h 5302627"/>
              <a:gd name="connsiteX25" fmla="*/ 5484031 w 8648699"/>
              <a:gd name="connsiteY25" fmla="*/ 4456750 h 5302627"/>
              <a:gd name="connsiteX26" fmla="*/ 5328450 w 8648699"/>
              <a:gd name="connsiteY26" fmla="*/ 4943717 h 5302627"/>
              <a:gd name="connsiteX27" fmla="*/ 4105081 w 8648699"/>
              <a:gd name="connsiteY27" fmla="*/ 5103111 h 5302627"/>
              <a:gd name="connsiteX28" fmla="*/ 3701337 w 8648699"/>
              <a:gd name="connsiteY28" fmla="*/ 4617069 h 5302627"/>
              <a:gd name="connsiteX29" fmla="*/ 3039141 w 8648699"/>
              <a:gd name="connsiteY29" fmla="*/ 3869685 h 5302627"/>
              <a:gd name="connsiteX30" fmla="*/ 1904079 w 8648699"/>
              <a:gd name="connsiteY30" fmla="*/ 3703935 h 5302627"/>
              <a:gd name="connsiteX31" fmla="*/ 613090 w 8648699"/>
              <a:gd name="connsiteY31" fmla="*/ 3502814 h 5302627"/>
              <a:gd name="connsiteX32" fmla="*/ 236971 w 8648699"/>
              <a:gd name="connsiteY32" fmla="*/ 2379773 h 5302627"/>
              <a:gd name="connsiteX33" fmla="*/ 648691 w 8648699"/>
              <a:gd name="connsiteY33" fmla="*/ 1707520 h 5302627"/>
              <a:gd name="connsiteX34" fmla="*/ 625574 w 8648699"/>
              <a:gd name="connsiteY34" fmla="*/ 1098146 h 5302627"/>
              <a:gd name="connsiteX35" fmla="*/ 151668 w 8648699"/>
              <a:gd name="connsiteY35" fmla="*/ 513972 h 5302627"/>
              <a:gd name="connsiteX36" fmla="*/ 28936 w 8648699"/>
              <a:gd name="connsiteY36" fmla="*/ 363239 h 5302627"/>
              <a:gd name="connsiteX37" fmla="*/ 0 w 8648699"/>
              <a:gd name="connsiteY37" fmla="*/ 316565 h 530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648699" h="5302627">
                <a:moveTo>
                  <a:pt x="2504457" y="3933023"/>
                </a:moveTo>
                <a:cubicBezTo>
                  <a:pt x="2668046" y="3933023"/>
                  <a:pt x="2800662" y="4065639"/>
                  <a:pt x="2800662" y="4229228"/>
                </a:cubicBezTo>
                <a:cubicBezTo>
                  <a:pt x="2800662" y="4392818"/>
                  <a:pt x="2668046" y="4525434"/>
                  <a:pt x="2504457" y="4525434"/>
                </a:cubicBezTo>
                <a:cubicBezTo>
                  <a:pt x="2340867" y="4525434"/>
                  <a:pt x="2208251" y="4392818"/>
                  <a:pt x="2208251" y="4229228"/>
                </a:cubicBezTo>
                <a:cubicBezTo>
                  <a:pt x="2208251" y="4065639"/>
                  <a:pt x="2340867" y="3933023"/>
                  <a:pt x="2504457" y="3933023"/>
                </a:cubicBezTo>
                <a:close/>
                <a:moveTo>
                  <a:pt x="69505" y="1036657"/>
                </a:moveTo>
                <a:cubicBezTo>
                  <a:pt x="280754" y="1036657"/>
                  <a:pt x="452007" y="1207909"/>
                  <a:pt x="452007" y="1419158"/>
                </a:cubicBezTo>
                <a:cubicBezTo>
                  <a:pt x="452007" y="1630408"/>
                  <a:pt x="280754" y="1801660"/>
                  <a:pt x="69505" y="1801660"/>
                </a:cubicBezTo>
                <a:lnTo>
                  <a:pt x="0" y="1794654"/>
                </a:lnTo>
                <a:lnTo>
                  <a:pt x="0" y="1043663"/>
                </a:lnTo>
                <a:close/>
                <a:moveTo>
                  <a:pt x="7016675" y="0"/>
                </a:moveTo>
                <a:lnTo>
                  <a:pt x="7780099" y="0"/>
                </a:lnTo>
                <a:lnTo>
                  <a:pt x="7773118" y="69249"/>
                </a:lnTo>
                <a:cubicBezTo>
                  <a:pt x="7737451" y="243548"/>
                  <a:pt x="7583231" y="374663"/>
                  <a:pt x="7398387" y="374663"/>
                </a:cubicBezTo>
                <a:cubicBezTo>
                  <a:pt x="7213544" y="374663"/>
                  <a:pt x="7059323" y="243548"/>
                  <a:pt x="7023656" y="69249"/>
                </a:cubicBezTo>
                <a:close/>
                <a:moveTo>
                  <a:pt x="0" y="0"/>
                </a:moveTo>
                <a:lnTo>
                  <a:pt x="6294179" y="0"/>
                </a:lnTo>
                <a:lnTo>
                  <a:pt x="6365011" y="98436"/>
                </a:lnTo>
                <a:cubicBezTo>
                  <a:pt x="6400768" y="155469"/>
                  <a:pt x="6434312" y="216741"/>
                  <a:pt x="6465592" y="282106"/>
                </a:cubicBezTo>
                <a:cubicBezTo>
                  <a:pt x="6566037" y="491894"/>
                  <a:pt x="6666020" y="721566"/>
                  <a:pt x="6902743" y="796697"/>
                </a:cubicBezTo>
                <a:cubicBezTo>
                  <a:pt x="7158189" y="877608"/>
                  <a:pt x="7427043" y="924651"/>
                  <a:pt x="7694396" y="957015"/>
                </a:cubicBezTo>
                <a:cubicBezTo>
                  <a:pt x="7940248" y="986605"/>
                  <a:pt x="8159979" y="1057229"/>
                  <a:pt x="8332550" y="1234423"/>
                </a:cubicBezTo>
                <a:cubicBezTo>
                  <a:pt x="8603138" y="1512294"/>
                  <a:pt x="8658851" y="1860210"/>
                  <a:pt x="8647293" y="2231590"/>
                </a:cubicBezTo>
                <a:cubicBezTo>
                  <a:pt x="8629145" y="2403353"/>
                  <a:pt x="8638277" y="2582279"/>
                  <a:pt x="8589037" y="2743986"/>
                </a:cubicBezTo>
                <a:cubicBezTo>
                  <a:pt x="8301458" y="3687636"/>
                  <a:pt x="7538354" y="4241181"/>
                  <a:pt x="6453687" y="3925051"/>
                </a:cubicBezTo>
                <a:cubicBezTo>
                  <a:pt x="6080573" y="3817210"/>
                  <a:pt x="5567715" y="3967010"/>
                  <a:pt x="5484031" y="4456750"/>
                </a:cubicBezTo>
                <a:cubicBezTo>
                  <a:pt x="5455596" y="4624120"/>
                  <a:pt x="5418146" y="4805013"/>
                  <a:pt x="5328450" y="4943717"/>
                </a:cubicBezTo>
                <a:cubicBezTo>
                  <a:pt x="5126059" y="5255917"/>
                  <a:pt x="4482009" y="5484548"/>
                  <a:pt x="4105081" y="5103111"/>
                </a:cubicBezTo>
                <a:cubicBezTo>
                  <a:pt x="3957593" y="4953889"/>
                  <a:pt x="3837498" y="4777850"/>
                  <a:pt x="3701337" y="4617069"/>
                </a:cubicBezTo>
                <a:cubicBezTo>
                  <a:pt x="3485305" y="4362316"/>
                  <a:pt x="3302331" y="4060173"/>
                  <a:pt x="3039141" y="3869685"/>
                </a:cubicBezTo>
                <a:cubicBezTo>
                  <a:pt x="2713878" y="3634583"/>
                  <a:pt x="2294068" y="3664866"/>
                  <a:pt x="1904079" y="3703935"/>
                </a:cubicBezTo>
                <a:cubicBezTo>
                  <a:pt x="1453058" y="3749245"/>
                  <a:pt x="1020302" y="3739998"/>
                  <a:pt x="613090" y="3502814"/>
                </a:cubicBezTo>
                <a:cubicBezTo>
                  <a:pt x="116530" y="3213615"/>
                  <a:pt x="35156" y="2799815"/>
                  <a:pt x="236971" y="2379773"/>
                </a:cubicBezTo>
                <a:cubicBezTo>
                  <a:pt x="350131" y="2144206"/>
                  <a:pt x="510680" y="1931411"/>
                  <a:pt x="648691" y="1707520"/>
                </a:cubicBezTo>
                <a:cubicBezTo>
                  <a:pt x="773871" y="1503742"/>
                  <a:pt x="769826" y="1286438"/>
                  <a:pt x="625574" y="1098146"/>
                </a:cubicBezTo>
                <a:cubicBezTo>
                  <a:pt x="472999" y="899107"/>
                  <a:pt x="321119" y="698218"/>
                  <a:pt x="151668" y="513972"/>
                </a:cubicBezTo>
                <a:cubicBezTo>
                  <a:pt x="105932" y="464255"/>
                  <a:pt x="65115" y="413944"/>
                  <a:pt x="28936" y="363239"/>
                </a:cubicBezTo>
                <a:lnTo>
                  <a:pt x="0" y="316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10" y="1545890"/>
            <a:ext cx="3682218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03. </a:t>
            </a:r>
            <a:br>
              <a:rPr lang="it-IT" dirty="0"/>
            </a:br>
            <a:r>
              <a:rPr lang="it-IT" dirty="0" err="1"/>
              <a:t>BUCs</a:t>
            </a:r>
            <a:r>
              <a:rPr lang="it-IT" dirty="0"/>
              <a:t>/ </a:t>
            </a:r>
            <a:r>
              <a:rPr lang="it-IT" sz="3600" dirty="0"/>
              <a:t>Svolgimento stage</a:t>
            </a:r>
          </a:p>
        </p:txBody>
      </p:sp>
      <p:pic>
        <p:nvPicPr>
          <p:cNvPr id="15" name="Segnaposto contenuto 1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77DE18A3-2EAB-F52F-ED12-FA90F89EB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16" y="1064858"/>
            <a:ext cx="7086600" cy="47282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6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21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Svolgimento stage 3.1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363625"/>
            <a:ext cx="10972800" cy="1163266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Breve descrizione: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caso d’uso inizia con lo studente che inizia a svolgere lo stage e finisce con il raggiungimento delle 150 ore richieste per lo stage</a:t>
            </a:r>
          </a:p>
        </p:txBody>
      </p:sp>
      <p:sp>
        <p:nvSpPr>
          <p:cNvPr id="3" name="Segnaposto contenuto 8">
            <a:extLst>
              <a:ext uri="{FF2B5EF4-FFF2-40B4-BE49-F238E27FC236}">
                <a16:creationId xmlns:a16="http://schemas.microsoft.com/office/drawing/2014/main" id="{2BD9EE7F-AE72-9142-ECF9-9884A6F0D87E}"/>
              </a:ext>
            </a:extLst>
          </p:cNvPr>
          <p:cNvSpPr txBox="1">
            <a:spLocks/>
          </p:cNvSpPr>
          <p:nvPr/>
        </p:nvSpPr>
        <p:spPr>
          <a:xfrm>
            <a:off x="609598" y="2827651"/>
            <a:ext cx="10972800" cy="178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Attori: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 universitario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 Aziendale</a:t>
            </a:r>
          </a:p>
        </p:txBody>
      </p: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BE7A82CD-E275-1889-3695-795759E3ABEC}"/>
              </a:ext>
            </a:extLst>
          </p:cNvPr>
          <p:cNvSpPr txBox="1">
            <a:spLocks/>
          </p:cNvSpPr>
          <p:nvPr/>
        </p:nvSpPr>
        <p:spPr>
          <a:xfrm>
            <a:off x="609598" y="4912039"/>
            <a:ext cx="10972800" cy="1163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Precondizioni: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stage deve essere stato attivato</a:t>
            </a:r>
          </a:p>
        </p:txBody>
      </p:sp>
    </p:spTree>
    <p:extLst>
      <p:ext uri="{BB962C8B-B14F-4D97-AF65-F5344CB8AC3E}">
        <p14:creationId xmlns:p14="http://schemas.microsoft.com/office/powerpoint/2010/main" val="1188111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22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Svolgimento stage 3.2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363624"/>
            <a:ext cx="10972800" cy="4260427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flow: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svolge uno stage in presenza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tutor aziendale assegna compiti da svolgere allo studente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svolge i compiti assegnati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tutor supervisiona il lavoro svolto dallo studente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40, 75 ore di lavoro ed alla fine dello stage vengono fatte delle valutazioni dello stagista da parte del tutor aziendale ed universitario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14 giorni dalla fine dello stage vengono inviati mail per la compilazione del questionario in “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StageSelection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completa lo stage</a:t>
            </a:r>
          </a:p>
          <a:p>
            <a:pPr marL="685800" lvl="1" indent="-457200">
              <a:buFont typeface="+mj-lt"/>
              <a:buAutoNum type="arabicParenR"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53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23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Svolgimento stage 3.3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363624"/>
            <a:ext cx="10972800" cy="1831860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Alternate flow: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1.1.)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 studente svolge lo stage in modalità smart working o modalità mista</a:t>
            </a:r>
            <a:endParaRPr lang="it-IT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3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1.1.a) Lo studente prende visione delle indicazioni per la tutela della salute e sicurezza degli “smart worker” </a:t>
            </a:r>
            <a:r>
              <a:rPr lang="it-IT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(tornare al punto 2)</a:t>
            </a:r>
          </a:p>
        </p:txBody>
      </p:sp>
      <p:sp>
        <p:nvSpPr>
          <p:cNvPr id="3" name="Segnaposto contenuto 8">
            <a:extLst>
              <a:ext uri="{FF2B5EF4-FFF2-40B4-BE49-F238E27FC236}">
                <a16:creationId xmlns:a16="http://schemas.microsoft.com/office/drawing/2014/main" id="{44EE89B2-CF2F-9F0F-961E-28B960801C37}"/>
              </a:ext>
            </a:extLst>
          </p:cNvPr>
          <p:cNvSpPr txBox="1">
            <a:spLocks/>
          </p:cNvSpPr>
          <p:nvPr/>
        </p:nvSpPr>
        <p:spPr>
          <a:xfrm>
            <a:off x="609598" y="3363866"/>
            <a:ext cx="10972800" cy="1011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 condizioni: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Alla fine del periodo previsto si conclude lo stage</a:t>
            </a:r>
          </a:p>
        </p:txBody>
      </p: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A681A37F-3835-92FC-D83C-B7B2ACB2C911}"/>
              </a:ext>
            </a:extLst>
          </p:cNvPr>
          <p:cNvSpPr txBox="1">
            <a:spLocks/>
          </p:cNvSpPr>
          <p:nvPr/>
        </p:nvSpPr>
        <p:spPr>
          <a:xfrm>
            <a:off x="609598" y="4670734"/>
            <a:ext cx="10972800" cy="143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Ulteriori requisiti: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seguito al raggiungimento delle 40 ore lavorative e per il resto del tirocinio nessun attore decide di interrompere o annullare lo stage</a:t>
            </a:r>
          </a:p>
        </p:txBody>
      </p:sp>
    </p:spTree>
    <p:extLst>
      <p:ext uri="{BB962C8B-B14F-4D97-AF65-F5344CB8AC3E}">
        <p14:creationId xmlns:p14="http://schemas.microsoft.com/office/powerpoint/2010/main" val="146831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471701-3392-4423-9BBA-6C527C5CB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D76E52-D962-40CA-BF38-0872E0A2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7"/>
            <a:ext cx="10547975" cy="6467097"/>
          </a:xfrm>
          <a:custGeom>
            <a:avLst/>
            <a:gdLst>
              <a:gd name="connsiteX0" fmla="*/ 2504457 w 8648699"/>
              <a:gd name="connsiteY0" fmla="*/ 3933023 h 5302627"/>
              <a:gd name="connsiteX1" fmla="*/ 2800662 w 8648699"/>
              <a:gd name="connsiteY1" fmla="*/ 4229228 h 5302627"/>
              <a:gd name="connsiteX2" fmla="*/ 2504457 w 8648699"/>
              <a:gd name="connsiteY2" fmla="*/ 4525434 h 5302627"/>
              <a:gd name="connsiteX3" fmla="*/ 2208251 w 8648699"/>
              <a:gd name="connsiteY3" fmla="*/ 4229228 h 5302627"/>
              <a:gd name="connsiteX4" fmla="*/ 2504457 w 8648699"/>
              <a:gd name="connsiteY4" fmla="*/ 3933023 h 5302627"/>
              <a:gd name="connsiteX5" fmla="*/ 69505 w 8648699"/>
              <a:gd name="connsiteY5" fmla="*/ 1036657 h 5302627"/>
              <a:gd name="connsiteX6" fmla="*/ 452007 w 8648699"/>
              <a:gd name="connsiteY6" fmla="*/ 1419158 h 5302627"/>
              <a:gd name="connsiteX7" fmla="*/ 69505 w 8648699"/>
              <a:gd name="connsiteY7" fmla="*/ 1801660 h 5302627"/>
              <a:gd name="connsiteX8" fmla="*/ 0 w 8648699"/>
              <a:gd name="connsiteY8" fmla="*/ 1794654 h 5302627"/>
              <a:gd name="connsiteX9" fmla="*/ 0 w 8648699"/>
              <a:gd name="connsiteY9" fmla="*/ 1043663 h 5302627"/>
              <a:gd name="connsiteX10" fmla="*/ 7016675 w 8648699"/>
              <a:gd name="connsiteY10" fmla="*/ 0 h 5302627"/>
              <a:gd name="connsiteX11" fmla="*/ 7780099 w 8648699"/>
              <a:gd name="connsiteY11" fmla="*/ 0 h 5302627"/>
              <a:gd name="connsiteX12" fmla="*/ 7773118 w 8648699"/>
              <a:gd name="connsiteY12" fmla="*/ 69249 h 5302627"/>
              <a:gd name="connsiteX13" fmla="*/ 7398387 w 8648699"/>
              <a:gd name="connsiteY13" fmla="*/ 374663 h 5302627"/>
              <a:gd name="connsiteX14" fmla="*/ 7023656 w 8648699"/>
              <a:gd name="connsiteY14" fmla="*/ 69249 h 5302627"/>
              <a:gd name="connsiteX15" fmla="*/ 0 w 8648699"/>
              <a:gd name="connsiteY15" fmla="*/ 0 h 5302627"/>
              <a:gd name="connsiteX16" fmla="*/ 6294179 w 8648699"/>
              <a:gd name="connsiteY16" fmla="*/ 0 h 5302627"/>
              <a:gd name="connsiteX17" fmla="*/ 6365011 w 8648699"/>
              <a:gd name="connsiteY17" fmla="*/ 98436 h 5302627"/>
              <a:gd name="connsiteX18" fmla="*/ 6465592 w 8648699"/>
              <a:gd name="connsiteY18" fmla="*/ 282106 h 5302627"/>
              <a:gd name="connsiteX19" fmla="*/ 6902743 w 8648699"/>
              <a:gd name="connsiteY19" fmla="*/ 796697 h 5302627"/>
              <a:gd name="connsiteX20" fmla="*/ 7694396 w 8648699"/>
              <a:gd name="connsiteY20" fmla="*/ 957015 h 5302627"/>
              <a:gd name="connsiteX21" fmla="*/ 8332550 w 8648699"/>
              <a:gd name="connsiteY21" fmla="*/ 1234423 h 5302627"/>
              <a:gd name="connsiteX22" fmla="*/ 8647293 w 8648699"/>
              <a:gd name="connsiteY22" fmla="*/ 2231590 h 5302627"/>
              <a:gd name="connsiteX23" fmla="*/ 8589037 w 8648699"/>
              <a:gd name="connsiteY23" fmla="*/ 2743986 h 5302627"/>
              <a:gd name="connsiteX24" fmla="*/ 6453687 w 8648699"/>
              <a:gd name="connsiteY24" fmla="*/ 3925051 h 5302627"/>
              <a:gd name="connsiteX25" fmla="*/ 5484031 w 8648699"/>
              <a:gd name="connsiteY25" fmla="*/ 4456750 h 5302627"/>
              <a:gd name="connsiteX26" fmla="*/ 5328450 w 8648699"/>
              <a:gd name="connsiteY26" fmla="*/ 4943717 h 5302627"/>
              <a:gd name="connsiteX27" fmla="*/ 4105081 w 8648699"/>
              <a:gd name="connsiteY27" fmla="*/ 5103111 h 5302627"/>
              <a:gd name="connsiteX28" fmla="*/ 3701337 w 8648699"/>
              <a:gd name="connsiteY28" fmla="*/ 4617069 h 5302627"/>
              <a:gd name="connsiteX29" fmla="*/ 3039141 w 8648699"/>
              <a:gd name="connsiteY29" fmla="*/ 3869685 h 5302627"/>
              <a:gd name="connsiteX30" fmla="*/ 1904079 w 8648699"/>
              <a:gd name="connsiteY30" fmla="*/ 3703935 h 5302627"/>
              <a:gd name="connsiteX31" fmla="*/ 613090 w 8648699"/>
              <a:gd name="connsiteY31" fmla="*/ 3502814 h 5302627"/>
              <a:gd name="connsiteX32" fmla="*/ 236971 w 8648699"/>
              <a:gd name="connsiteY32" fmla="*/ 2379773 h 5302627"/>
              <a:gd name="connsiteX33" fmla="*/ 648691 w 8648699"/>
              <a:gd name="connsiteY33" fmla="*/ 1707520 h 5302627"/>
              <a:gd name="connsiteX34" fmla="*/ 625574 w 8648699"/>
              <a:gd name="connsiteY34" fmla="*/ 1098146 h 5302627"/>
              <a:gd name="connsiteX35" fmla="*/ 151668 w 8648699"/>
              <a:gd name="connsiteY35" fmla="*/ 513972 h 5302627"/>
              <a:gd name="connsiteX36" fmla="*/ 28936 w 8648699"/>
              <a:gd name="connsiteY36" fmla="*/ 363239 h 5302627"/>
              <a:gd name="connsiteX37" fmla="*/ 0 w 8648699"/>
              <a:gd name="connsiteY37" fmla="*/ 316565 h 530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648699" h="5302627">
                <a:moveTo>
                  <a:pt x="2504457" y="3933023"/>
                </a:moveTo>
                <a:cubicBezTo>
                  <a:pt x="2668046" y="3933023"/>
                  <a:pt x="2800662" y="4065639"/>
                  <a:pt x="2800662" y="4229228"/>
                </a:cubicBezTo>
                <a:cubicBezTo>
                  <a:pt x="2800662" y="4392818"/>
                  <a:pt x="2668046" y="4525434"/>
                  <a:pt x="2504457" y="4525434"/>
                </a:cubicBezTo>
                <a:cubicBezTo>
                  <a:pt x="2340867" y="4525434"/>
                  <a:pt x="2208251" y="4392818"/>
                  <a:pt x="2208251" y="4229228"/>
                </a:cubicBezTo>
                <a:cubicBezTo>
                  <a:pt x="2208251" y="4065639"/>
                  <a:pt x="2340867" y="3933023"/>
                  <a:pt x="2504457" y="3933023"/>
                </a:cubicBezTo>
                <a:close/>
                <a:moveTo>
                  <a:pt x="69505" y="1036657"/>
                </a:moveTo>
                <a:cubicBezTo>
                  <a:pt x="280754" y="1036657"/>
                  <a:pt x="452007" y="1207909"/>
                  <a:pt x="452007" y="1419158"/>
                </a:cubicBezTo>
                <a:cubicBezTo>
                  <a:pt x="452007" y="1630408"/>
                  <a:pt x="280754" y="1801660"/>
                  <a:pt x="69505" y="1801660"/>
                </a:cubicBezTo>
                <a:lnTo>
                  <a:pt x="0" y="1794654"/>
                </a:lnTo>
                <a:lnTo>
                  <a:pt x="0" y="1043663"/>
                </a:lnTo>
                <a:close/>
                <a:moveTo>
                  <a:pt x="7016675" y="0"/>
                </a:moveTo>
                <a:lnTo>
                  <a:pt x="7780099" y="0"/>
                </a:lnTo>
                <a:lnTo>
                  <a:pt x="7773118" y="69249"/>
                </a:lnTo>
                <a:cubicBezTo>
                  <a:pt x="7737451" y="243548"/>
                  <a:pt x="7583231" y="374663"/>
                  <a:pt x="7398387" y="374663"/>
                </a:cubicBezTo>
                <a:cubicBezTo>
                  <a:pt x="7213544" y="374663"/>
                  <a:pt x="7059323" y="243548"/>
                  <a:pt x="7023656" y="69249"/>
                </a:cubicBezTo>
                <a:close/>
                <a:moveTo>
                  <a:pt x="0" y="0"/>
                </a:moveTo>
                <a:lnTo>
                  <a:pt x="6294179" y="0"/>
                </a:lnTo>
                <a:lnTo>
                  <a:pt x="6365011" y="98436"/>
                </a:lnTo>
                <a:cubicBezTo>
                  <a:pt x="6400768" y="155469"/>
                  <a:pt x="6434312" y="216741"/>
                  <a:pt x="6465592" y="282106"/>
                </a:cubicBezTo>
                <a:cubicBezTo>
                  <a:pt x="6566037" y="491894"/>
                  <a:pt x="6666020" y="721566"/>
                  <a:pt x="6902743" y="796697"/>
                </a:cubicBezTo>
                <a:cubicBezTo>
                  <a:pt x="7158189" y="877608"/>
                  <a:pt x="7427043" y="924651"/>
                  <a:pt x="7694396" y="957015"/>
                </a:cubicBezTo>
                <a:cubicBezTo>
                  <a:pt x="7940248" y="986605"/>
                  <a:pt x="8159979" y="1057229"/>
                  <a:pt x="8332550" y="1234423"/>
                </a:cubicBezTo>
                <a:cubicBezTo>
                  <a:pt x="8603138" y="1512294"/>
                  <a:pt x="8658851" y="1860210"/>
                  <a:pt x="8647293" y="2231590"/>
                </a:cubicBezTo>
                <a:cubicBezTo>
                  <a:pt x="8629145" y="2403353"/>
                  <a:pt x="8638277" y="2582279"/>
                  <a:pt x="8589037" y="2743986"/>
                </a:cubicBezTo>
                <a:cubicBezTo>
                  <a:pt x="8301458" y="3687636"/>
                  <a:pt x="7538354" y="4241181"/>
                  <a:pt x="6453687" y="3925051"/>
                </a:cubicBezTo>
                <a:cubicBezTo>
                  <a:pt x="6080573" y="3817210"/>
                  <a:pt x="5567715" y="3967010"/>
                  <a:pt x="5484031" y="4456750"/>
                </a:cubicBezTo>
                <a:cubicBezTo>
                  <a:pt x="5455596" y="4624120"/>
                  <a:pt x="5418146" y="4805013"/>
                  <a:pt x="5328450" y="4943717"/>
                </a:cubicBezTo>
                <a:cubicBezTo>
                  <a:pt x="5126059" y="5255917"/>
                  <a:pt x="4482009" y="5484548"/>
                  <a:pt x="4105081" y="5103111"/>
                </a:cubicBezTo>
                <a:cubicBezTo>
                  <a:pt x="3957593" y="4953889"/>
                  <a:pt x="3837498" y="4777850"/>
                  <a:pt x="3701337" y="4617069"/>
                </a:cubicBezTo>
                <a:cubicBezTo>
                  <a:pt x="3485305" y="4362316"/>
                  <a:pt x="3302331" y="4060173"/>
                  <a:pt x="3039141" y="3869685"/>
                </a:cubicBezTo>
                <a:cubicBezTo>
                  <a:pt x="2713878" y="3634583"/>
                  <a:pt x="2294068" y="3664866"/>
                  <a:pt x="1904079" y="3703935"/>
                </a:cubicBezTo>
                <a:cubicBezTo>
                  <a:pt x="1453058" y="3749245"/>
                  <a:pt x="1020302" y="3739998"/>
                  <a:pt x="613090" y="3502814"/>
                </a:cubicBezTo>
                <a:cubicBezTo>
                  <a:pt x="116530" y="3213615"/>
                  <a:pt x="35156" y="2799815"/>
                  <a:pt x="236971" y="2379773"/>
                </a:cubicBezTo>
                <a:cubicBezTo>
                  <a:pt x="350131" y="2144206"/>
                  <a:pt x="510680" y="1931411"/>
                  <a:pt x="648691" y="1707520"/>
                </a:cubicBezTo>
                <a:cubicBezTo>
                  <a:pt x="773871" y="1503742"/>
                  <a:pt x="769826" y="1286438"/>
                  <a:pt x="625574" y="1098146"/>
                </a:cubicBezTo>
                <a:cubicBezTo>
                  <a:pt x="472999" y="899107"/>
                  <a:pt x="321119" y="698218"/>
                  <a:pt x="151668" y="513972"/>
                </a:cubicBezTo>
                <a:cubicBezTo>
                  <a:pt x="105932" y="464255"/>
                  <a:pt x="65115" y="413944"/>
                  <a:pt x="28936" y="363239"/>
                </a:cubicBezTo>
                <a:lnTo>
                  <a:pt x="0" y="316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10" y="1545890"/>
            <a:ext cx="3638550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04. </a:t>
            </a:r>
            <a:br>
              <a:rPr lang="it-IT" dirty="0"/>
            </a:br>
            <a:r>
              <a:rPr lang="it-IT" dirty="0" err="1"/>
              <a:t>BUCs</a:t>
            </a:r>
            <a:r>
              <a:rPr lang="it-IT" dirty="0"/>
              <a:t>/ Chiusura stage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8" name="Segnaposto contenuto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2CD4767-0026-8B0D-B4B0-4F9DCCDF2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7" y="638342"/>
            <a:ext cx="7500611" cy="50796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04028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Chiusura stage 4.1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363625"/>
            <a:ext cx="10972800" cy="1389408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Breve descrizione: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caso d’uso inizia con lo studente che conclude lo stage e finisce con lo studente che ha chiuso tutte le pratiche necessarie per la chiusura dello stage</a:t>
            </a:r>
          </a:p>
        </p:txBody>
      </p:sp>
      <p:sp>
        <p:nvSpPr>
          <p:cNvPr id="3" name="Segnaposto contenuto 8">
            <a:extLst>
              <a:ext uri="{FF2B5EF4-FFF2-40B4-BE49-F238E27FC236}">
                <a16:creationId xmlns:a16="http://schemas.microsoft.com/office/drawing/2014/main" id="{2BD9EE7F-AE72-9142-ECF9-9884A6F0D87E}"/>
              </a:ext>
            </a:extLst>
          </p:cNvPr>
          <p:cNvSpPr txBox="1">
            <a:spLocks/>
          </p:cNvSpPr>
          <p:nvPr/>
        </p:nvSpPr>
        <p:spPr>
          <a:xfrm>
            <a:off x="609598" y="2827651"/>
            <a:ext cx="10972800" cy="178362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Attori: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 universitario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 Aziendale</a:t>
            </a:r>
          </a:p>
          <a:p>
            <a:pPr lvl="1"/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Segreteria didattica</a:t>
            </a:r>
          </a:p>
        </p:txBody>
      </p: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BE7A82CD-E275-1889-3695-795759E3ABEC}"/>
              </a:ext>
            </a:extLst>
          </p:cNvPr>
          <p:cNvSpPr txBox="1">
            <a:spLocks/>
          </p:cNvSpPr>
          <p:nvPr/>
        </p:nvSpPr>
        <p:spPr>
          <a:xfrm>
            <a:off x="609598" y="4912039"/>
            <a:ext cx="10972800" cy="136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Precondizioni: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ha iniziato lo stage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periodo di stage è concluso</a:t>
            </a:r>
          </a:p>
        </p:txBody>
      </p:sp>
    </p:spTree>
    <p:extLst>
      <p:ext uri="{BB962C8B-B14F-4D97-AF65-F5344CB8AC3E}">
        <p14:creationId xmlns:p14="http://schemas.microsoft.com/office/powerpoint/2010/main" val="1756631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26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Chiusura stage 4.2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7999"/>
            <a:ext cx="10972800" cy="3582002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flow:</a:t>
            </a:r>
          </a:p>
          <a:p>
            <a:endParaRPr lang="it-I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carica la valutazione finale dello stage nella piattaforma “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StageSelection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tutor aziendale carica la valutazione dello studente attraverso la piattaforma “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StageSelection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carica nell’area online riservata allo stage tutti i documenti richiesti in file separati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Tutor Universitario comunica alla Segreteria Didattica l’acquisizione dei corrispettivi CFU relativi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Segreteria Didattica notifica lo studente della verbalizzazione dei CFU relativi allo stage</a:t>
            </a:r>
          </a:p>
        </p:txBody>
      </p:sp>
    </p:spTree>
    <p:extLst>
      <p:ext uri="{BB962C8B-B14F-4D97-AF65-F5344CB8AC3E}">
        <p14:creationId xmlns:p14="http://schemas.microsoft.com/office/powerpoint/2010/main" val="684118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27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Chiusura stage 4.3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2140373"/>
            <a:ext cx="10972800" cy="1831860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Alternate flow: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2.1.) 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lo stage è interno il tutor aziendale non deve compilare il questionario di valutazione finale </a:t>
            </a:r>
            <a:r>
              <a:rPr lang="it-I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(fine Use Case)</a:t>
            </a:r>
            <a:endParaRPr lang="it-IT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8">
            <a:extLst>
              <a:ext uri="{FF2B5EF4-FFF2-40B4-BE49-F238E27FC236}">
                <a16:creationId xmlns:a16="http://schemas.microsoft.com/office/drawing/2014/main" id="{44EE89B2-CF2F-9F0F-961E-28B960801C37}"/>
              </a:ext>
            </a:extLst>
          </p:cNvPr>
          <p:cNvSpPr txBox="1">
            <a:spLocks/>
          </p:cNvSpPr>
          <p:nvPr/>
        </p:nvSpPr>
        <p:spPr>
          <a:xfrm>
            <a:off x="609598" y="4088794"/>
            <a:ext cx="10972800" cy="10114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 condizioni: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può preparare la tesi utilizzando le conoscenze e competenze acquisite durante il periodo dello stage.</a:t>
            </a:r>
          </a:p>
        </p:txBody>
      </p:sp>
    </p:spTree>
    <p:extLst>
      <p:ext uri="{BB962C8B-B14F-4D97-AF65-F5344CB8AC3E}">
        <p14:creationId xmlns:p14="http://schemas.microsoft.com/office/powerpoint/2010/main" val="2052895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471701-3392-4423-9BBA-6C527C5CB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D76E52-D962-40CA-BF38-0872E0A2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7"/>
            <a:ext cx="10547975" cy="6467097"/>
          </a:xfrm>
          <a:custGeom>
            <a:avLst/>
            <a:gdLst>
              <a:gd name="connsiteX0" fmla="*/ 2504457 w 8648699"/>
              <a:gd name="connsiteY0" fmla="*/ 3933023 h 5302627"/>
              <a:gd name="connsiteX1" fmla="*/ 2800662 w 8648699"/>
              <a:gd name="connsiteY1" fmla="*/ 4229228 h 5302627"/>
              <a:gd name="connsiteX2" fmla="*/ 2504457 w 8648699"/>
              <a:gd name="connsiteY2" fmla="*/ 4525434 h 5302627"/>
              <a:gd name="connsiteX3" fmla="*/ 2208251 w 8648699"/>
              <a:gd name="connsiteY3" fmla="*/ 4229228 h 5302627"/>
              <a:gd name="connsiteX4" fmla="*/ 2504457 w 8648699"/>
              <a:gd name="connsiteY4" fmla="*/ 3933023 h 5302627"/>
              <a:gd name="connsiteX5" fmla="*/ 69505 w 8648699"/>
              <a:gd name="connsiteY5" fmla="*/ 1036657 h 5302627"/>
              <a:gd name="connsiteX6" fmla="*/ 452007 w 8648699"/>
              <a:gd name="connsiteY6" fmla="*/ 1419158 h 5302627"/>
              <a:gd name="connsiteX7" fmla="*/ 69505 w 8648699"/>
              <a:gd name="connsiteY7" fmla="*/ 1801660 h 5302627"/>
              <a:gd name="connsiteX8" fmla="*/ 0 w 8648699"/>
              <a:gd name="connsiteY8" fmla="*/ 1794654 h 5302627"/>
              <a:gd name="connsiteX9" fmla="*/ 0 w 8648699"/>
              <a:gd name="connsiteY9" fmla="*/ 1043663 h 5302627"/>
              <a:gd name="connsiteX10" fmla="*/ 7016675 w 8648699"/>
              <a:gd name="connsiteY10" fmla="*/ 0 h 5302627"/>
              <a:gd name="connsiteX11" fmla="*/ 7780099 w 8648699"/>
              <a:gd name="connsiteY11" fmla="*/ 0 h 5302627"/>
              <a:gd name="connsiteX12" fmla="*/ 7773118 w 8648699"/>
              <a:gd name="connsiteY12" fmla="*/ 69249 h 5302627"/>
              <a:gd name="connsiteX13" fmla="*/ 7398387 w 8648699"/>
              <a:gd name="connsiteY13" fmla="*/ 374663 h 5302627"/>
              <a:gd name="connsiteX14" fmla="*/ 7023656 w 8648699"/>
              <a:gd name="connsiteY14" fmla="*/ 69249 h 5302627"/>
              <a:gd name="connsiteX15" fmla="*/ 0 w 8648699"/>
              <a:gd name="connsiteY15" fmla="*/ 0 h 5302627"/>
              <a:gd name="connsiteX16" fmla="*/ 6294179 w 8648699"/>
              <a:gd name="connsiteY16" fmla="*/ 0 h 5302627"/>
              <a:gd name="connsiteX17" fmla="*/ 6365011 w 8648699"/>
              <a:gd name="connsiteY17" fmla="*/ 98436 h 5302627"/>
              <a:gd name="connsiteX18" fmla="*/ 6465592 w 8648699"/>
              <a:gd name="connsiteY18" fmla="*/ 282106 h 5302627"/>
              <a:gd name="connsiteX19" fmla="*/ 6902743 w 8648699"/>
              <a:gd name="connsiteY19" fmla="*/ 796697 h 5302627"/>
              <a:gd name="connsiteX20" fmla="*/ 7694396 w 8648699"/>
              <a:gd name="connsiteY20" fmla="*/ 957015 h 5302627"/>
              <a:gd name="connsiteX21" fmla="*/ 8332550 w 8648699"/>
              <a:gd name="connsiteY21" fmla="*/ 1234423 h 5302627"/>
              <a:gd name="connsiteX22" fmla="*/ 8647293 w 8648699"/>
              <a:gd name="connsiteY22" fmla="*/ 2231590 h 5302627"/>
              <a:gd name="connsiteX23" fmla="*/ 8589037 w 8648699"/>
              <a:gd name="connsiteY23" fmla="*/ 2743986 h 5302627"/>
              <a:gd name="connsiteX24" fmla="*/ 6453687 w 8648699"/>
              <a:gd name="connsiteY24" fmla="*/ 3925051 h 5302627"/>
              <a:gd name="connsiteX25" fmla="*/ 5484031 w 8648699"/>
              <a:gd name="connsiteY25" fmla="*/ 4456750 h 5302627"/>
              <a:gd name="connsiteX26" fmla="*/ 5328450 w 8648699"/>
              <a:gd name="connsiteY26" fmla="*/ 4943717 h 5302627"/>
              <a:gd name="connsiteX27" fmla="*/ 4105081 w 8648699"/>
              <a:gd name="connsiteY27" fmla="*/ 5103111 h 5302627"/>
              <a:gd name="connsiteX28" fmla="*/ 3701337 w 8648699"/>
              <a:gd name="connsiteY28" fmla="*/ 4617069 h 5302627"/>
              <a:gd name="connsiteX29" fmla="*/ 3039141 w 8648699"/>
              <a:gd name="connsiteY29" fmla="*/ 3869685 h 5302627"/>
              <a:gd name="connsiteX30" fmla="*/ 1904079 w 8648699"/>
              <a:gd name="connsiteY30" fmla="*/ 3703935 h 5302627"/>
              <a:gd name="connsiteX31" fmla="*/ 613090 w 8648699"/>
              <a:gd name="connsiteY31" fmla="*/ 3502814 h 5302627"/>
              <a:gd name="connsiteX32" fmla="*/ 236971 w 8648699"/>
              <a:gd name="connsiteY32" fmla="*/ 2379773 h 5302627"/>
              <a:gd name="connsiteX33" fmla="*/ 648691 w 8648699"/>
              <a:gd name="connsiteY33" fmla="*/ 1707520 h 5302627"/>
              <a:gd name="connsiteX34" fmla="*/ 625574 w 8648699"/>
              <a:gd name="connsiteY34" fmla="*/ 1098146 h 5302627"/>
              <a:gd name="connsiteX35" fmla="*/ 151668 w 8648699"/>
              <a:gd name="connsiteY35" fmla="*/ 513972 h 5302627"/>
              <a:gd name="connsiteX36" fmla="*/ 28936 w 8648699"/>
              <a:gd name="connsiteY36" fmla="*/ 363239 h 5302627"/>
              <a:gd name="connsiteX37" fmla="*/ 0 w 8648699"/>
              <a:gd name="connsiteY37" fmla="*/ 316565 h 530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648699" h="5302627">
                <a:moveTo>
                  <a:pt x="2504457" y="3933023"/>
                </a:moveTo>
                <a:cubicBezTo>
                  <a:pt x="2668046" y="3933023"/>
                  <a:pt x="2800662" y="4065639"/>
                  <a:pt x="2800662" y="4229228"/>
                </a:cubicBezTo>
                <a:cubicBezTo>
                  <a:pt x="2800662" y="4392818"/>
                  <a:pt x="2668046" y="4525434"/>
                  <a:pt x="2504457" y="4525434"/>
                </a:cubicBezTo>
                <a:cubicBezTo>
                  <a:pt x="2340867" y="4525434"/>
                  <a:pt x="2208251" y="4392818"/>
                  <a:pt x="2208251" y="4229228"/>
                </a:cubicBezTo>
                <a:cubicBezTo>
                  <a:pt x="2208251" y="4065639"/>
                  <a:pt x="2340867" y="3933023"/>
                  <a:pt x="2504457" y="3933023"/>
                </a:cubicBezTo>
                <a:close/>
                <a:moveTo>
                  <a:pt x="69505" y="1036657"/>
                </a:moveTo>
                <a:cubicBezTo>
                  <a:pt x="280754" y="1036657"/>
                  <a:pt x="452007" y="1207909"/>
                  <a:pt x="452007" y="1419158"/>
                </a:cubicBezTo>
                <a:cubicBezTo>
                  <a:pt x="452007" y="1630408"/>
                  <a:pt x="280754" y="1801660"/>
                  <a:pt x="69505" y="1801660"/>
                </a:cubicBezTo>
                <a:lnTo>
                  <a:pt x="0" y="1794654"/>
                </a:lnTo>
                <a:lnTo>
                  <a:pt x="0" y="1043663"/>
                </a:lnTo>
                <a:close/>
                <a:moveTo>
                  <a:pt x="7016675" y="0"/>
                </a:moveTo>
                <a:lnTo>
                  <a:pt x="7780099" y="0"/>
                </a:lnTo>
                <a:lnTo>
                  <a:pt x="7773118" y="69249"/>
                </a:lnTo>
                <a:cubicBezTo>
                  <a:pt x="7737451" y="243548"/>
                  <a:pt x="7583231" y="374663"/>
                  <a:pt x="7398387" y="374663"/>
                </a:cubicBezTo>
                <a:cubicBezTo>
                  <a:pt x="7213544" y="374663"/>
                  <a:pt x="7059323" y="243548"/>
                  <a:pt x="7023656" y="69249"/>
                </a:cubicBezTo>
                <a:close/>
                <a:moveTo>
                  <a:pt x="0" y="0"/>
                </a:moveTo>
                <a:lnTo>
                  <a:pt x="6294179" y="0"/>
                </a:lnTo>
                <a:lnTo>
                  <a:pt x="6365011" y="98436"/>
                </a:lnTo>
                <a:cubicBezTo>
                  <a:pt x="6400768" y="155469"/>
                  <a:pt x="6434312" y="216741"/>
                  <a:pt x="6465592" y="282106"/>
                </a:cubicBezTo>
                <a:cubicBezTo>
                  <a:pt x="6566037" y="491894"/>
                  <a:pt x="6666020" y="721566"/>
                  <a:pt x="6902743" y="796697"/>
                </a:cubicBezTo>
                <a:cubicBezTo>
                  <a:pt x="7158189" y="877608"/>
                  <a:pt x="7427043" y="924651"/>
                  <a:pt x="7694396" y="957015"/>
                </a:cubicBezTo>
                <a:cubicBezTo>
                  <a:pt x="7940248" y="986605"/>
                  <a:pt x="8159979" y="1057229"/>
                  <a:pt x="8332550" y="1234423"/>
                </a:cubicBezTo>
                <a:cubicBezTo>
                  <a:pt x="8603138" y="1512294"/>
                  <a:pt x="8658851" y="1860210"/>
                  <a:pt x="8647293" y="2231590"/>
                </a:cubicBezTo>
                <a:cubicBezTo>
                  <a:pt x="8629145" y="2403353"/>
                  <a:pt x="8638277" y="2582279"/>
                  <a:pt x="8589037" y="2743986"/>
                </a:cubicBezTo>
                <a:cubicBezTo>
                  <a:pt x="8301458" y="3687636"/>
                  <a:pt x="7538354" y="4241181"/>
                  <a:pt x="6453687" y="3925051"/>
                </a:cubicBezTo>
                <a:cubicBezTo>
                  <a:pt x="6080573" y="3817210"/>
                  <a:pt x="5567715" y="3967010"/>
                  <a:pt x="5484031" y="4456750"/>
                </a:cubicBezTo>
                <a:cubicBezTo>
                  <a:pt x="5455596" y="4624120"/>
                  <a:pt x="5418146" y="4805013"/>
                  <a:pt x="5328450" y="4943717"/>
                </a:cubicBezTo>
                <a:cubicBezTo>
                  <a:pt x="5126059" y="5255917"/>
                  <a:pt x="4482009" y="5484548"/>
                  <a:pt x="4105081" y="5103111"/>
                </a:cubicBezTo>
                <a:cubicBezTo>
                  <a:pt x="3957593" y="4953889"/>
                  <a:pt x="3837498" y="4777850"/>
                  <a:pt x="3701337" y="4617069"/>
                </a:cubicBezTo>
                <a:cubicBezTo>
                  <a:pt x="3485305" y="4362316"/>
                  <a:pt x="3302331" y="4060173"/>
                  <a:pt x="3039141" y="3869685"/>
                </a:cubicBezTo>
                <a:cubicBezTo>
                  <a:pt x="2713878" y="3634583"/>
                  <a:pt x="2294068" y="3664866"/>
                  <a:pt x="1904079" y="3703935"/>
                </a:cubicBezTo>
                <a:cubicBezTo>
                  <a:pt x="1453058" y="3749245"/>
                  <a:pt x="1020302" y="3739998"/>
                  <a:pt x="613090" y="3502814"/>
                </a:cubicBezTo>
                <a:cubicBezTo>
                  <a:pt x="116530" y="3213615"/>
                  <a:pt x="35156" y="2799815"/>
                  <a:pt x="236971" y="2379773"/>
                </a:cubicBezTo>
                <a:cubicBezTo>
                  <a:pt x="350131" y="2144206"/>
                  <a:pt x="510680" y="1931411"/>
                  <a:pt x="648691" y="1707520"/>
                </a:cubicBezTo>
                <a:cubicBezTo>
                  <a:pt x="773871" y="1503742"/>
                  <a:pt x="769826" y="1286438"/>
                  <a:pt x="625574" y="1098146"/>
                </a:cubicBezTo>
                <a:cubicBezTo>
                  <a:pt x="472999" y="899107"/>
                  <a:pt x="321119" y="698218"/>
                  <a:pt x="151668" y="513972"/>
                </a:cubicBezTo>
                <a:cubicBezTo>
                  <a:pt x="105932" y="464255"/>
                  <a:pt x="65115" y="413944"/>
                  <a:pt x="28936" y="363239"/>
                </a:cubicBezTo>
                <a:lnTo>
                  <a:pt x="0" y="316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10" y="1545890"/>
            <a:ext cx="3638550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05. </a:t>
            </a:r>
            <a:br>
              <a:rPr lang="it-IT" dirty="0"/>
            </a:br>
            <a:r>
              <a:rPr lang="it-IT" dirty="0" err="1"/>
              <a:t>BUCs</a:t>
            </a:r>
            <a:r>
              <a:rPr lang="it-IT" dirty="0"/>
              <a:t>/ </a:t>
            </a:r>
            <a:r>
              <a:rPr lang="it-IT" sz="3600" dirty="0"/>
              <a:t>Svolgimento tesi</a:t>
            </a:r>
          </a:p>
        </p:txBody>
      </p:sp>
      <p:pic>
        <p:nvPicPr>
          <p:cNvPr id="8" name="Segnaposto contenuto 7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546FE94C-9618-0742-6AE0-51D872714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731" y="683880"/>
            <a:ext cx="7218397" cy="51000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51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29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Svolgimento tesi 5.1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363625"/>
            <a:ext cx="10972800" cy="1389408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Breve descrizione: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caso d’uso inizia con lo studente che scrive la relazione finale e finisce con l’esportazione dell’ elaborato in formato PDF</a:t>
            </a:r>
          </a:p>
        </p:txBody>
      </p:sp>
      <p:sp>
        <p:nvSpPr>
          <p:cNvPr id="3" name="Segnaposto contenuto 8">
            <a:extLst>
              <a:ext uri="{FF2B5EF4-FFF2-40B4-BE49-F238E27FC236}">
                <a16:creationId xmlns:a16="http://schemas.microsoft.com/office/drawing/2014/main" id="{2BD9EE7F-AE72-9142-ECF9-9884A6F0D87E}"/>
              </a:ext>
            </a:extLst>
          </p:cNvPr>
          <p:cNvSpPr txBox="1">
            <a:spLocks/>
          </p:cNvSpPr>
          <p:nvPr/>
        </p:nvSpPr>
        <p:spPr>
          <a:xfrm>
            <a:off x="609598" y="2928235"/>
            <a:ext cx="10972800" cy="1479295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Attori: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 universitario</a:t>
            </a:r>
          </a:p>
        </p:txBody>
      </p: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BE7A82CD-E275-1889-3695-795759E3ABEC}"/>
              </a:ext>
            </a:extLst>
          </p:cNvPr>
          <p:cNvSpPr txBox="1">
            <a:spLocks/>
          </p:cNvSpPr>
          <p:nvPr/>
        </p:nvSpPr>
        <p:spPr>
          <a:xfrm>
            <a:off x="609598" y="4912039"/>
            <a:ext cx="10972800" cy="10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Precondizioni: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progetto di tesi dello studente è stato approvato.</a:t>
            </a:r>
          </a:p>
        </p:txBody>
      </p:sp>
    </p:spTree>
    <p:extLst>
      <p:ext uri="{BB962C8B-B14F-4D97-AF65-F5344CB8AC3E}">
        <p14:creationId xmlns:p14="http://schemas.microsoft.com/office/powerpoint/2010/main" val="419608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717C93-A60A-E800-3ED2-9637E38EB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Nel seguente progetto viene modellato il processo di ricerca, richiesta, attivazione, esecuzione e completamento di un tirocinio ed accesso alla prova finale del corso di laurea magistrale in: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Intelligence for Science and </a:t>
            </a:r>
            <a:r>
              <a:rPr lang="it-IT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(AI4ST)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Si è considerato tale processo a partire dalla ricerca e scelta di una proposta di tesi.</a:t>
            </a:r>
          </a:p>
          <a:p>
            <a:r>
              <a:rPr lang="it-I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Il processo è stato modellato fino all’invio e conferma della ricezione dei moduli per l’accesso alla sessione finale in quanto se mancano i moduli non è possibile accedere alla sessione di laurea.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600" y="334297"/>
            <a:ext cx="20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PROCESSO 1.1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256207" y="334297"/>
            <a:ext cx="43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8859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30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Svolgimento tesi 5.2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7999"/>
            <a:ext cx="10972800" cy="3582002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flow: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scrive la relazione finale utilizzando quanto imparato durante il percorso universitario e durante il periodo di stage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completa la relazione finale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invia al tutor universitario la relazione finale sul lavoro svolto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tutor universitario controlla la relazione finale del tirocinio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tutor universitario approva la relazione finale</a:t>
            </a:r>
          </a:p>
          <a:p>
            <a:pPr marL="685800" lvl="1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esporta l'elaborato in PDF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52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31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Svolgimento tesi 5.3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2140373"/>
            <a:ext cx="10972800" cy="1586053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Alternate flow: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5.1.) 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tutor universitario non è soddisfatto della relazione e lo comunica allo studente</a:t>
            </a:r>
          </a:p>
          <a:p>
            <a:pPr marL="971550" lvl="3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5.1.a) Lo studente apporta le modifiche alla relazione finale e la re-invia al Tutor universitario </a:t>
            </a:r>
            <a:r>
              <a:rPr lang="it-IT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(tornare al punto 2)</a:t>
            </a:r>
          </a:p>
        </p:txBody>
      </p:sp>
      <p:sp>
        <p:nvSpPr>
          <p:cNvPr id="3" name="Segnaposto contenuto 8">
            <a:extLst>
              <a:ext uri="{FF2B5EF4-FFF2-40B4-BE49-F238E27FC236}">
                <a16:creationId xmlns:a16="http://schemas.microsoft.com/office/drawing/2014/main" id="{44EE89B2-CF2F-9F0F-961E-28B960801C37}"/>
              </a:ext>
            </a:extLst>
          </p:cNvPr>
          <p:cNvSpPr txBox="1">
            <a:spLocks/>
          </p:cNvSpPr>
          <p:nvPr/>
        </p:nvSpPr>
        <p:spPr>
          <a:xfrm>
            <a:off x="609598" y="4296904"/>
            <a:ext cx="10972800" cy="1011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 condizioni: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ha l’elaborato in formato PDF pronto per essere inviato</a:t>
            </a:r>
          </a:p>
        </p:txBody>
      </p:sp>
    </p:spTree>
    <p:extLst>
      <p:ext uri="{BB962C8B-B14F-4D97-AF65-F5344CB8AC3E}">
        <p14:creationId xmlns:p14="http://schemas.microsoft.com/office/powerpoint/2010/main" val="2117720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471701-3392-4423-9BBA-6C527C5CB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D76E52-D962-40CA-BF38-0872E0A2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7"/>
            <a:ext cx="10547975" cy="6467097"/>
          </a:xfrm>
          <a:custGeom>
            <a:avLst/>
            <a:gdLst>
              <a:gd name="connsiteX0" fmla="*/ 2504457 w 8648699"/>
              <a:gd name="connsiteY0" fmla="*/ 3933023 h 5302627"/>
              <a:gd name="connsiteX1" fmla="*/ 2800662 w 8648699"/>
              <a:gd name="connsiteY1" fmla="*/ 4229228 h 5302627"/>
              <a:gd name="connsiteX2" fmla="*/ 2504457 w 8648699"/>
              <a:gd name="connsiteY2" fmla="*/ 4525434 h 5302627"/>
              <a:gd name="connsiteX3" fmla="*/ 2208251 w 8648699"/>
              <a:gd name="connsiteY3" fmla="*/ 4229228 h 5302627"/>
              <a:gd name="connsiteX4" fmla="*/ 2504457 w 8648699"/>
              <a:gd name="connsiteY4" fmla="*/ 3933023 h 5302627"/>
              <a:gd name="connsiteX5" fmla="*/ 69505 w 8648699"/>
              <a:gd name="connsiteY5" fmla="*/ 1036657 h 5302627"/>
              <a:gd name="connsiteX6" fmla="*/ 452007 w 8648699"/>
              <a:gd name="connsiteY6" fmla="*/ 1419158 h 5302627"/>
              <a:gd name="connsiteX7" fmla="*/ 69505 w 8648699"/>
              <a:gd name="connsiteY7" fmla="*/ 1801660 h 5302627"/>
              <a:gd name="connsiteX8" fmla="*/ 0 w 8648699"/>
              <a:gd name="connsiteY8" fmla="*/ 1794654 h 5302627"/>
              <a:gd name="connsiteX9" fmla="*/ 0 w 8648699"/>
              <a:gd name="connsiteY9" fmla="*/ 1043663 h 5302627"/>
              <a:gd name="connsiteX10" fmla="*/ 7016675 w 8648699"/>
              <a:gd name="connsiteY10" fmla="*/ 0 h 5302627"/>
              <a:gd name="connsiteX11" fmla="*/ 7780099 w 8648699"/>
              <a:gd name="connsiteY11" fmla="*/ 0 h 5302627"/>
              <a:gd name="connsiteX12" fmla="*/ 7773118 w 8648699"/>
              <a:gd name="connsiteY12" fmla="*/ 69249 h 5302627"/>
              <a:gd name="connsiteX13" fmla="*/ 7398387 w 8648699"/>
              <a:gd name="connsiteY13" fmla="*/ 374663 h 5302627"/>
              <a:gd name="connsiteX14" fmla="*/ 7023656 w 8648699"/>
              <a:gd name="connsiteY14" fmla="*/ 69249 h 5302627"/>
              <a:gd name="connsiteX15" fmla="*/ 0 w 8648699"/>
              <a:gd name="connsiteY15" fmla="*/ 0 h 5302627"/>
              <a:gd name="connsiteX16" fmla="*/ 6294179 w 8648699"/>
              <a:gd name="connsiteY16" fmla="*/ 0 h 5302627"/>
              <a:gd name="connsiteX17" fmla="*/ 6365011 w 8648699"/>
              <a:gd name="connsiteY17" fmla="*/ 98436 h 5302627"/>
              <a:gd name="connsiteX18" fmla="*/ 6465592 w 8648699"/>
              <a:gd name="connsiteY18" fmla="*/ 282106 h 5302627"/>
              <a:gd name="connsiteX19" fmla="*/ 6902743 w 8648699"/>
              <a:gd name="connsiteY19" fmla="*/ 796697 h 5302627"/>
              <a:gd name="connsiteX20" fmla="*/ 7694396 w 8648699"/>
              <a:gd name="connsiteY20" fmla="*/ 957015 h 5302627"/>
              <a:gd name="connsiteX21" fmla="*/ 8332550 w 8648699"/>
              <a:gd name="connsiteY21" fmla="*/ 1234423 h 5302627"/>
              <a:gd name="connsiteX22" fmla="*/ 8647293 w 8648699"/>
              <a:gd name="connsiteY22" fmla="*/ 2231590 h 5302627"/>
              <a:gd name="connsiteX23" fmla="*/ 8589037 w 8648699"/>
              <a:gd name="connsiteY23" fmla="*/ 2743986 h 5302627"/>
              <a:gd name="connsiteX24" fmla="*/ 6453687 w 8648699"/>
              <a:gd name="connsiteY24" fmla="*/ 3925051 h 5302627"/>
              <a:gd name="connsiteX25" fmla="*/ 5484031 w 8648699"/>
              <a:gd name="connsiteY25" fmla="*/ 4456750 h 5302627"/>
              <a:gd name="connsiteX26" fmla="*/ 5328450 w 8648699"/>
              <a:gd name="connsiteY26" fmla="*/ 4943717 h 5302627"/>
              <a:gd name="connsiteX27" fmla="*/ 4105081 w 8648699"/>
              <a:gd name="connsiteY27" fmla="*/ 5103111 h 5302627"/>
              <a:gd name="connsiteX28" fmla="*/ 3701337 w 8648699"/>
              <a:gd name="connsiteY28" fmla="*/ 4617069 h 5302627"/>
              <a:gd name="connsiteX29" fmla="*/ 3039141 w 8648699"/>
              <a:gd name="connsiteY29" fmla="*/ 3869685 h 5302627"/>
              <a:gd name="connsiteX30" fmla="*/ 1904079 w 8648699"/>
              <a:gd name="connsiteY30" fmla="*/ 3703935 h 5302627"/>
              <a:gd name="connsiteX31" fmla="*/ 613090 w 8648699"/>
              <a:gd name="connsiteY31" fmla="*/ 3502814 h 5302627"/>
              <a:gd name="connsiteX32" fmla="*/ 236971 w 8648699"/>
              <a:gd name="connsiteY32" fmla="*/ 2379773 h 5302627"/>
              <a:gd name="connsiteX33" fmla="*/ 648691 w 8648699"/>
              <a:gd name="connsiteY33" fmla="*/ 1707520 h 5302627"/>
              <a:gd name="connsiteX34" fmla="*/ 625574 w 8648699"/>
              <a:gd name="connsiteY34" fmla="*/ 1098146 h 5302627"/>
              <a:gd name="connsiteX35" fmla="*/ 151668 w 8648699"/>
              <a:gd name="connsiteY35" fmla="*/ 513972 h 5302627"/>
              <a:gd name="connsiteX36" fmla="*/ 28936 w 8648699"/>
              <a:gd name="connsiteY36" fmla="*/ 363239 h 5302627"/>
              <a:gd name="connsiteX37" fmla="*/ 0 w 8648699"/>
              <a:gd name="connsiteY37" fmla="*/ 316565 h 530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648699" h="5302627">
                <a:moveTo>
                  <a:pt x="2504457" y="3933023"/>
                </a:moveTo>
                <a:cubicBezTo>
                  <a:pt x="2668046" y="3933023"/>
                  <a:pt x="2800662" y="4065639"/>
                  <a:pt x="2800662" y="4229228"/>
                </a:cubicBezTo>
                <a:cubicBezTo>
                  <a:pt x="2800662" y="4392818"/>
                  <a:pt x="2668046" y="4525434"/>
                  <a:pt x="2504457" y="4525434"/>
                </a:cubicBezTo>
                <a:cubicBezTo>
                  <a:pt x="2340867" y="4525434"/>
                  <a:pt x="2208251" y="4392818"/>
                  <a:pt x="2208251" y="4229228"/>
                </a:cubicBezTo>
                <a:cubicBezTo>
                  <a:pt x="2208251" y="4065639"/>
                  <a:pt x="2340867" y="3933023"/>
                  <a:pt x="2504457" y="3933023"/>
                </a:cubicBezTo>
                <a:close/>
                <a:moveTo>
                  <a:pt x="69505" y="1036657"/>
                </a:moveTo>
                <a:cubicBezTo>
                  <a:pt x="280754" y="1036657"/>
                  <a:pt x="452007" y="1207909"/>
                  <a:pt x="452007" y="1419158"/>
                </a:cubicBezTo>
                <a:cubicBezTo>
                  <a:pt x="452007" y="1630408"/>
                  <a:pt x="280754" y="1801660"/>
                  <a:pt x="69505" y="1801660"/>
                </a:cubicBezTo>
                <a:lnTo>
                  <a:pt x="0" y="1794654"/>
                </a:lnTo>
                <a:lnTo>
                  <a:pt x="0" y="1043663"/>
                </a:lnTo>
                <a:close/>
                <a:moveTo>
                  <a:pt x="7016675" y="0"/>
                </a:moveTo>
                <a:lnTo>
                  <a:pt x="7780099" y="0"/>
                </a:lnTo>
                <a:lnTo>
                  <a:pt x="7773118" y="69249"/>
                </a:lnTo>
                <a:cubicBezTo>
                  <a:pt x="7737451" y="243548"/>
                  <a:pt x="7583231" y="374663"/>
                  <a:pt x="7398387" y="374663"/>
                </a:cubicBezTo>
                <a:cubicBezTo>
                  <a:pt x="7213544" y="374663"/>
                  <a:pt x="7059323" y="243548"/>
                  <a:pt x="7023656" y="69249"/>
                </a:cubicBezTo>
                <a:close/>
                <a:moveTo>
                  <a:pt x="0" y="0"/>
                </a:moveTo>
                <a:lnTo>
                  <a:pt x="6294179" y="0"/>
                </a:lnTo>
                <a:lnTo>
                  <a:pt x="6365011" y="98436"/>
                </a:lnTo>
                <a:cubicBezTo>
                  <a:pt x="6400768" y="155469"/>
                  <a:pt x="6434312" y="216741"/>
                  <a:pt x="6465592" y="282106"/>
                </a:cubicBezTo>
                <a:cubicBezTo>
                  <a:pt x="6566037" y="491894"/>
                  <a:pt x="6666020" y="721566"/>
                  <a:pt x="6902743" y="796697"/>
                </a:cubicBezTo>
                <a:cubicBezTo>
                  <a:pt x="7158189" y="877608"/>
                  <a:pt x="7427043" y="924651"/>
                  <a:pt x="7694396" y="957015"/>
                </a:cubicBezTo>
                <a:cubicBezTo>
                  <a:pt x="7940248" y="986605"/>
                  <a:pt x="8159979" y="1057229"/>
                  <a:pt x="8332550" y="1234423"/>
                </a:cubicBezTo>
                <a:cubicBezTo>
                  <a:pt x="8603138" y="1512294"/>
                  <a:pt x="8658851" y="1860210"/>
                  <a:pt x="8647293" y="2231590"/>
                </a:cubicBezTo>
                <a:cubicBezTo>
                  <a:pt x="8629145" y="2403353"/>
                  <a:pt x="8638277" y="2582279"/>
                  <a:pt x="8589037" y="2743986"/>
                </a:cubicBezTo>
                <a:cubicBezTo>
                  <a:pt x="8301458" y="3687636"/>
                  <a:pt x="7538354" y="4241181"/>
                  <a:pt x="6453687" y="3925051"/>
                </a:cubicBezTo>
                <a:cubicBezTo>
                  <a:pt x="6080573" y="3817210"/>
                  <a:pt x="5567715" y="3967010"/>
                  <a:pt x="5484031" y="4456750"/>
                </a:cubicBezTo>
                <a:cubicBezTo>
                  <a:pt x="5455596" y="4624120"/>
                  <a:pt x="5418146" y="4805013"/>
                  <a:pt x="5328450" y="4943717"/>
                </a:cubicBezTo>
                <a:cubicBezTo>
                  <a:pt x="5126059" y="5255917"/>
                  <a:pt x="4482009" y="5484548"/>
                  <a:pt x="4105081" y="5103111"/>
                </a:cubicBezTo>
                <a:cubicBezTo>
                  <a:pt x="3957593" y="4953889"/>
                  <a:pt x="3837498" y="4777850"/>
                  <a:pt x="3701337" y="4617069"/>
                </a:cubicBezTo>
                <a:cubicBezTo>
                  <a:pt x="3485305" y="4362316"/>
                  <a:pt x="3302331" y="4060173"/>
                  <a:pt x="3039141" y="3869685"/>
                </a:cubicBezTo>
                <a:cubicBezTo>
                  <a:pt x="2713878" y="3634583"/>
                  <a:pt x="2294068" y="3664866"/>
                  <a:pt x="1904079" y="3703935"/>
                </a:cubicBezTo>
                <a:cubicBezTo>
                  <a:pt x="1453058" y="3749245"/>
                  <a:pt x="1020302" y="3739998"/>
                  <a:pt x="613090" y="3502814"/>
                </a:cubicBezTo>
                <a:cubicBezTo>
                  <a:pt x="116530" y="3213615"/>
                  <a:pt x="35156" y="2799815"/>
                  <a:pt x="236971" y="2379773"/>
                </a:cubicBezTo>
                <a:cubicBezTo>
                  <a:pt x="350131" y="2144206"/>
                  <a:pt x="510680" y="1931411"/>
                  <a:pt x="648691" y="1707520"/>
                </a:cubicBezTo>
                <a:cubicBezTo>
                  <a:pt x="773871" y="1503742"/>
                  <a:pt x="769826" y="1286438"/>
                  <a:pt x="625574" y="1098146"/>
                </a:cubicBezTo>
                <a:cubicBezTo>
                  <a:pt x="472999" y="899107"/>
                  <a:pt x="321119" y="698218"/>
                  <a:pt x="151668" y="513972"/>
                </a:cubicBezTo>
                <a:cubicBezTo>
                  <a:pt x="105932" y="464255"/>
                  <a:pt x="65115" y="413944"/>
                  <a:pt x="28936" y="363239"/>
                </a:cubicBezTo>
                <a:lnTo>
                  <a:pt x="0" y="316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10" y="1545890"/>
            <a:ext cx="3638550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06. </a:t>
            </a:r>
            <a:br>
              <a:rPr lang="it-IT" dirty="0"/>
            </a:br>
            <a:r>
              <a:rPr lang="it-IT" dirty="0" err="1"/>
              <a:t>BUCs</a:t>
            </a:r>
            <a:r>
              <a:rPr lang="it-IT" dirty="0"/>
              <a:t>/ </a:t>
            </a:r>
            <a:r>
              <a:rPr lang="it-IT" sz="3600" dirty="0"/>
              <a:t>Accesso alla sessione di laurea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82E1F06-4B68-C31B-5A0E-734AD42FA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10" y="738466"/>
            <a:ext cx="7495430" cy="49909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08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33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Accesso alla sessione di laurea 6.1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363625"/>
            <a:ext cx="10972800" cy="1389408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Breve descrizione: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caso d’uso inizia con lo studente che sceglie una sessione di difesa e finisce con la segreteria didattica che dà l’accesso allo studente alla prova finale</a:t>
            </a:r>
          </a:p>
        </p:txBody>
      </p:sp>
      <p:sp>
        <p:nvSpPr>
          <p:cNvPr id="3" name="Segnaposto contenuto 8">
            <a:extLst>
              <a:ext uri="{FF2B5EF4-FFF2-40B4-BE49-F238E27FC236}">
                <a16:creationId xmlns:a16="http://schemas.microsoft.com/office/drawing/2014/main" id="{2BD9EE7F-AE72-9142-ECF9-9884A6F0D87E}"/>
              </a:ext>
            </a:extLst>
          </p:cNvPr>
          <p:cNvSpPr txBox="1">
            <a:spLocks/>
          </p:cNvSpPr>
          <p:nvPr/>
        </p:nvSpPr>
        <p:spPr>
          <a:xfrm>
            <a:off x="609598" y="2827651"/>
            <a:ext cx="10972800" cy="166569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Attori: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 universitario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Segreteria didattica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 aziendale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BE7A82CD-E275-1889-3695-795759E3ABEC}"/>
              </a:ext>
            </a:extLst>
          </p:cNvPr>
          <p:cNvSpPr txBox="1">
            <a:spLocks/>
          </p:cNvSpPr>
          <p:nvPr/>
        </p:nvSpPr>
        <p:spPr>
          <a:xfrm>
            <a:off x="609598" y="4912039"/>
            <a:ext cx="10972800" cy="136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Precondizioni: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deve aver svolto lo stage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deve aver prodotto l’elaborato da inviare</a:t>
            </a:r>
          </a:p>
        </p:txBody>
      </p:sp>
    </p:spTree>
    <p:extLst>
      <p:ext uri="{BB962C8B-B14F-4D97-AF65-F5344CB8AC3E}">
        <p14:creationId xmlns:p14="http://schemas.microsoft.com/office/powerpoint/2010/main" val="2687049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34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Accesso alla sessione di laurea 6.2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219200"/>
            <a:ext cx="10972800" cy="5137150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flow: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sceglie una sessione di difesa attraverso l’applicazione</a:t>
            </a:r>
          </a:p>
          <a:p>
            <a:pPr marL="457200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compila il questionario di AlmaLaurea su segreterie online</a:t>
            </a:r>
          </a:p>
          <a:p>
            <a:pPr marL="457200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compila la domanda di conseguimento titolo su segreterie online</a:t>
            </a:r>
          </a:p>
          <a:p>
            <a:pPr marL="457200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stampa e conserva i moduli necessari</a:t>
            </a:r>
          </a:p>
          <a:p>
            <a:pPr marL="457200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invia il modulo Titolo Tesi al tutor universitario</a:t>
            </a:r>
          </a:p>
          <a:p>
            <a:pPr marL="457200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tutor universitario firma il modulo Titolo Tesi e la invia allo studente</a:t>
            </a:r>
          </a:p>
          <a:p>
            <a:pPr marL="457200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invia il modulo Titolo Tesi al Tutor Aziendale</a:t>
            </a:r>
          </a:p>
          <a:p>
            <a:pPr marL="457200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Tutor Aziendale firma il modulo Titolo Tesi e la invia allo studente</a:t>
            </a:r>
          </a:p>
          <a:p>
            <a:pPr marL="457200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invia i moduli Titolo Tesi alla Segreteria Didattica</a:t>
            </a:r>
          </a:p>
          <a:p>
            <a:pPr marL="457200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paga il bollettino MAV</a:t>
            </a:r>
          </a:p>
          <a:p>
            <a:pPr marL="457200" indent="-457200">
              <a:buFont typeface="+mj-lt"/>
              <a:buAutoNum type="arabicParenR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segreteria didattica conferma la ricezione dei moduli e da l’accesso allo studente alla prova finale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405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Accesso alla sessione di laurea 6.3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377869"/>
            <a:ext cx="11051460" cy="4826286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Alternate flow: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2.1.) 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non rispetta i tempi di compilazione indicati per la compilazione del questionario</a:t>
            </a:r>
          </a:p>
          <a:p>
            <a:pPr lvl="2"/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     AlmaLaurea</a:t>
            </a:r>
          </a:p>
          <a:p>
            <a:pPr marL="971550" lvl="3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2.1.a)  La segreteria didattica permette un eccezione per il caso particolare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(procedere con il punto 3)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2.1.a.I)  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segreteria  comunica allo studente che non può procedere con il processo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(tornare a punto 1)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3.1.)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non rispetta i tempi di compilazione indicati per la compilazione della domanda di conseguimento titolo</a:t>
            </a:r>
          </a:p>
          <a:p>
            <a:pPr lvl="2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     su segreterie online</a:t>
            </a:r>
          </a:p>
          <a:p>
            <a:pPr marL="971550" lvl="3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3.1.a)  La segreteria didattica permette un eccezione per il caso particolare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(procedere con il punto 4)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3.1.a.I</a:t>
            </a:r>
            <a:r>
              <a:rPr lang="it-IT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 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segreteria  comunica allo studente che non può procedere con il processo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(tornare a punto 1)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10.1)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non rispetta i tempi di pagamento del bollettino MAV</a:t>
            </a:r>
          </a:p>
          <a:p>
            <a:pPr marL="971550" lvl="3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10.1.a) La segreteria didattica permette un’eccezione per il caso particolare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(procedere con il punto 11)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10.1.a.I)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segreteria comunica allo studente che non può procedere con il processo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(tornare a punto 1)</a:t>
            </a:r>
          </a:p>
        </p:txBody>
      </p:sp>
    </p:spTree>
    <p:extLst>
      <p:ext uri="{BB962C8B-B14F-4D97-AF65-F5344CB8AC3E}">
        <p14:creationId xmlns:p14="http://schemas.microsoft.com/office/powerpoint/2010/main" val="57587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36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639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+mj-lt"/>
              </a:rPr>
              <a:t>BUCs</a:t>
            </a:r>
            <a:r>
              <a:rPr lang="it-IT" dirty="0">
                <a:latin typeface="+mj-lt"/>
              </a:rPr>
              <a:t>/ Accesso alla sessione di laurea 6.4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D385617B-CBCC-9994-F0BF-D81BFEFF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2144785"/>
            <a:ext cx="11051460" cy="1611137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 condizioni: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ha effettuato tutti i passaggi per la difesa finale della tesi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studente può procedere con il processo per l’avvio della prova finale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383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077F0382-62A9-4892-8762-DE925767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449CBA-4E79-4D04-90E8-F06D2CBB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9528226" cy="6457764"/>
          </a:xfrm>
          <a:custGeom>
            <a:avLst/>
            <a:gdLst>
              <a:gd name="connsiteX0" fmla="*/ 2736475 w 9528226"/>
              <a:gd name="connsiteY0" fmla="*/ 4943824 h 6457764"/>
              <a:gd name="connsiteX1" fmla="*/ 3063896 w 9528226"/>
              <a:gd name="connsiteY1" fmla="*/ 5271245 h 6457764"/>
              <a:gd name="connsiteX2" fmla="*/ 2736475 w 9528226"/>
              <a:gd name="connsiteY2" fmla="*/ 5598667 h 6457764"/>
              <a:gd name="connsiteX3" fmla="*/ 2409054 w 9528226"/>
              <a:gd name="connsiteY3" fmla="*/ 5271245 h 6457764"/>
              <a:gd name="connsiteX4" fmla="*/ 2736475 w 9528226"/>
              <a:gd name="connsiteY4" fmla="*/ 4943824 h 6457764"/>
              <a:gd name="connsiteX5" fmla="*/ 44916 w 9528226"/>
              <a:gd name="connsiteY5" fmla="*/ 1742226 h 6457764"/>
              <a:gd name="connsiteX6" fmla="*/ 467728 w 9528226"/>
              <a:gd name="connsiteY6" fmla="*/ 2165037 h 6457764"/>
              <a:gd name="connsiteX7" fmla="*/ 44916 w 9528226"/>
              <a:gd name="connsiteY7" fmla="*/ 2587850 h 6457764"/>
              <a:gd name="connsiteX8" fmla="*/ 0 w 9528226"/>
              <a:gd name="connsiteY8" fmla="*/ 2583322 h 6457764"/>
              <a:gd name="connsiteX9" fmla="*/ 0 w 9528226"/>
              <a:gd name="connsiteY9" fmla="*/ 1746754 h 6457764"/>
              <a:gd name="connsiteX10" fmla="*/ 8146150 w 9528226"/>
              <a:gd name="connsiteY10" fmla="*/ 164844 h 6457764"/>
              <a:gd name="connsiteX11" fmla="*/ 8568962 w 9528226"/>
              <a:gd name="connsiteY11" fmla="*/ 587657 h 6457764"/>
              <a:gd name="connsiteX12" fmla="*/ 8146150 w 9528226"/>
              <a:gd name="connsiteY12" fmla="*/ 1010469 h 6457764"/>
              <a:gd name="connsiteX13" fmla="*/ 7723339 w 9528226"/>
              <a:gd name="connsiteY13" fmla="*/ 587657 h 6457764"/>
              <a:gd name="connsiteX14" fmla="*/ 8146150 w 9528226"/>
              <a:gd name="connsiteY14" fmla="*/ 164844 h 6457764"/>
              <a:gd name="connsiteX15" fmla="*/ 0 w 9528226"/>
              <a:gd name="connsiteY15" fmla="*/ 0 h 6457764"/>
              <a:gd name="connsiteX16" fmla="*/ 3639996 w 9528226"/>
              <a:gd name="connsiteY16" fmla="*/ 0 h 6457764"/>
              <a:gd name="connsiteX17" fmla="*/ 3807018 w 9528226"/>
              <a:gd name="connsiteY17" fmla="*/ 175279 h 6457764"/>
              <a:gd name="connsiteX18" fmla="*/ 5197388 w 9528226"/>
              <a:gd name="connsiteY18" fmla="*/ 392484 h 6457764"/>
              <a:gd name="connsiteX19" fmla="*/ 5832777 w 9528226"/>
              <a:gd name="connsiteY19" fmla="*/ 125323 h 6457764"/>
              <a:gd name="connsiteX20" fmla="*/ 7115053 w 9528226"/>
              <a:gd name="connsiteY20" fmla="*/ 908157 h 6457764"/>
              <a:gd name="connsiteX21" fmla="*/ 7598273 w 9528226"/>
              <a:gd name="connsiteY21" fmla="*/ 1476979 h 6457764"/>
              <a:gd name="connsiteX22" fmla="*/ 8473354 w 9528226"/>
              <a:gd name="connsiteY22" fmla="*/ 1654191 h 6457764"/>
              <a:gd name="connsiteX23" fmla="*/ 9178759 w 9528226"/>
              <a:gd name="connsiteY23" fmla="*/ 1960834 h 6457764"/>
              <a:gd name="connsiteX24" fmla="*/ 9526671 w 9528226"/>
              <a:gd name="connsiteY24" fmla="*/ 3063087 h 6457764"/>
              <a:gd name="connsiteX25" fmla="*/ 9462277 w 9528226"/>
              <a:gd name="connsiteY25" fmla="*/ 3629482 h 6457764"/>
              <a:gd name="connsiteX26" fmla="*/ 7101893 w 9528226"/>
              <a:gd name="connsiteY26" fmla="*/ 4935013 h 6457764"/>
              <a:gd name="connsiteX27" fmla="*/ 6030051 w 9528226"/>
              <a:gd name="connsiteY27" fmla="*/ 5522745 h 6457764"/>
              <a:gd name="connsiteX28" fmla="*/ 5858074 w 9528226"/>
              <a:gd name="connsiteY28" fmla="*/ 6061031 h 6457764"/>
              <a:gd name="connsiteX29" fmla="*/ 4505781 w 9528226"/>
              <a:gd name="connsiteY29" fmla="*/ 6237222 h 6457764"/>
              <a:gd name="connsiteX30" fmla="*/ 4059488 w 9528226"/>
              <a:gd name="connsiteY30" fmla="*/ 5699959 h 6457764"/>
              <a:gd name="connsiteX31" fmla="*/ 3327506 w 9528226"/>
              <a:gd name="connsiteY31" fmla="*/ 4873812 h 6457764"/>
              <a:gd name="connsiteX32" fmla="*/ 2072827 w 9528226"/>
              <a:gd name="connsiteY32" fmla="*/ 4690594 h 6457764"/>
              <a:gd name="connsiteX33" fmla="*/ 645786 w 9528226"/>
              <a:gd name="connsiteY33" fmla="*/ 4468278 h 6457764"/>
              <a:gd name="connsiteX34" fmla="*/ 230030 w 9528226"/>
              <a:gd name="connsiteY34" fmla="*/ 3226886 h 6457764"/>
              <a:gd name="connsiteX35" fmla="*/ 685140 w 9528226"/>
              <a:gd name="connsiteY35" fmla="*/ 2483788 h 6457764"/>
              <a:gd name="connsiteX36" fmla="*/ 659586 w 9528226"/>
              <a:gd name="connsiteY36" fmla="*/ 1810196 h 6457764"/>
              <a:gd name="connsiteX37" fmla="*/ 135739 w 9528226"/>
              <a:gd name="connsiteY37" fmla="*/ 1164458 h 6457764"/>
              <a:gd name="connsiteX38" fmla="*/ 72 w 9528226"/>
              <a:gd name="connsiteY38" fmla="*/ 997841 h 6457764"/>
              <a:gd name="connsiteX39" fmla="*/ 0 w 9528226"/>
              <a:gd name="connsiteY39" fmla="*/ 997725 h 645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28226" h="6457764">
                <a:moveTo>
                  <a:pt x="2736475" y="4943824"/>
                </a:moveTo>
                <a:cubicBezTo>
                  <a:pt x="2917304" y="4943824"/>
                  <a:pt x="3063896" y="5090416"/>
                  <a:pt x="3063896" y="5271245"/>
                </a:cubicBezTo>
                <a:cubicBezTo>
                  <a:pt x="3063896" y="5452075"/>
                  <a:pt x="2917304" y="5598667"/>
                  <a:pt x="2736475" y="5598667"/>
                </a:cubicBezTo>
                <a:cubicBezTo>
                  <a:pt x="2555645" y="5598667"/>
                  <a:pt x="2409054" y="5452075"/>
                  <a:pt x="2409054" y="5271245"/>
                </a:cubicBezTo>
                <a:cubicBezTo>
                  <a:pt x="2409054" y="5090416"/>
                  <a:pt x="2555645" y="4943824"/>
                  <a:pt x="2736475" y="4943824"/>
                </a:cubicBezTo>
                <a:close/>
                <a:moveTo>
                  <a:pt x="44916" y="1742226"/>
                </a:moveTo>
                <a:cubicBezTo>
                  <a:pt x="278428" y="1742226"/>
                  <a:pt x="467728" y="1931525"/>
                  <a:pt x="467728" y="2165037"/>
                </a:cubicBezTo>
                <a:cubicBezTo>
                  <a:pt x="467728" y="2398550"/>
                  <a:pt x="278428" y="2587850"/>
                  <a:pt x="44916" y="2587850"/>
                </a:cubicBezTo>
                <a:lnTo>
                  <a:pt x="0" y="2583322"/>
                </a:lnTo>
                <a:lnTo>
                  <a:pt x="0" y="1746754"/>
                </a:lnTo>
                <a:close/>
                <a:moveTo>
                  <a:pt x="8146150" y="164844"/>
                </a:moveTo>
                <a:cubicBezTo>
                  <a:pt x="8379663" y="164844"/>
                  <a:pt x="8568962" y="354144"/>
                  <a:pt x="8568962" y="587657"/>
                </a:cubicBezTo>
                <a:cubicBezTo>
                  <a:pt x="8568962" y="821169"/>
                  <a:pt x="8379663" y="1010469"/>
                  <a:pt x="8146150" y="1010469"/>
                </a:cubicBezTo>
                <a:cubicBezTo>
                  <a:pt x="7912638" y="1010469"/>
                  <a:pt x="7723339" y="821169"/>
                  <a:pt x="7723339" y="587657"/>
                </a:cubicBezTo>
                <a:cubicBezTo>
                  <a:pt x="7723339" y="354144"/>
                  <a:pt x="7912638" y="164844"/>
                  <a:pt x="8146150" y="164844"/>
                </a:cubicBezTo>
                <a:close/>
                <a:moveTo>
                  <a:pt x="0" y="0"/>
                </a:moveTo>
                <a:lnTo>
                  <a:pt x="3639996" y="0"/>
                </a:lnTo>
                <a:lnTo>
                  <a:pt x="3807018" y="175279"/>
                </a:lnTo>
                <a:cubicBezTo>
                  <a:pt x="4183423" y="552322"/>
                  <a:pt x="4665363" y="699894"/>
                  <a:pt x="5197388" y="392484"/>
                </a:cubicBezTo>
                <a:cubicBezTo>
                  <a:pt x="5395811" y="277877"/>
                  <a:pt x="5612122" y="157775"/>
                  <a:pt x="5832777" y="125323"/>
                </a:cubicBezTo>
                <a:cubicBezTo>
                  <a:pt x="6401726" y="41635"/>
                  <a:pt x="6838437" y="330133"/>
                  <a:pt x="7115053" y="908157"/>
                </a:cubicBezTo>
                <a:cubicBezTo>
                  <a:pt x="7226084" y="1140054"/>
                  <a:pt x="7336603" y="1393929"/>
                  <a:pt x="7598273" y="1476979"/>
                </a:cubicBezTo>
                <a:cubicBezTo>
                  <a:pt x="7880639" y="1566416"/>
                  <a:pt x="8177826" y="1618417"/>
                  <a:pt x="8473354" y="1654191"/>
                </a:cubicBezTo>
                <a:cubicBezTo>
                  <a:pt x="8745115" y="1686900"/>
                  <a:pt x="8988003" y="1764967"/>
                  <a:pt x="9178759" y="1960834"/>
                </a:cubicBezTo>
                <a:cubicBezTo>
                  <a:pt x="9477863" y="2267988"/>
                  <a:pt x="9539448" y="2652569"/>
                  <a:pt x="9526671" y="3063087"/>
                </a:cubicBezTo>
                <a:cubicBezTo>
                  <a:pt x="9506611" y="3252950"/>
                  <a:pt x="9516705" y="3450734"/>
                  <a:pt x="9462277" y="3629482"/>
                </a:cubicBezTo>
                <a:cubicBezTo>
                  <a:pt x="9144391" y="4672578"/>
                  <a:pt x="8300867" y="5284458"/>
                  <a:pt x="7101893" y="4935013"/>
                </a:cubicBezTo>
                <a:cubicBezTo>
                  <a:pt x="6689459" y="4815806"/>
                  <a:pt x="6122554" y="4981393"/>
                  <a:pt x="6030051" y="5522745"/>
                </a:cubicBezTo>
                <a:cubicBezTo>
                  <a:pt x="5998619" y="5707753"/>
                  <a:pt x="5957222" y="5907709"/>
                  <a:pt x="5858074" y="6061031"/>
                </a:cubicBezTo>
                <a:cubicBezTo>
                  <a:pt x="5634355" y="6406131"/>
                  <a:pt x="4922430" y="6658856"/>
                  <a:pt x="4505781" y="6237222"/>
                </a:cubicBezTo>
                <a:cubicBezTo>
                  <a:pt x="4342749" y="6072274"/>
                  <a:pt x="4209998" y="5877683"/>
                  <a:pt x="4059488" y="5699959"/>
                </a:cubicBezTo>
                <a:cubicBezTo>
                  <a:pt x="3820689" y="5418359"/>
                  <a:pt x="3618433" y="5084374"/>
                  <a:pt x="3327506" y="4873812"/>
                </a:cubicBezTo>
                <a:cubicBezTo>
                  <a:pt x="2967966" y="4613934"/>
                  <a:pt x="2503914" y="4647408"/>
                  <a:pt x="2072827" y="4690594"/>
                </a:cubicBezTo>
                <a:cubicBezTo>
                  <a:pt x="1574275" y="4740679"/>
                  <a:pt x="1095913" y="4730457"/>
                  <a:pt x="645786" y="4468278"/>
                </a:cubicBezTo>
                <a:cubicBezTo>
                  <a:pt x="96898" y="4148602"/>
                  <a:pt x="6948" y="3691193"/>
                  <a:pt x="230030" y="3226886"/>
                </a:cubicBezTo>
                <a:cubicBezTo>
                  <a:pt x="355115" y="2966494"/>
                  <a:pt x="532585" y="2731274"/>
                  <a:pt x="685140" y="2483788"/>
                </a:cubicBezTo>
                <a:cubicBezTo>
                  <a:pt x="823511" y="2258535"/>
                  <a:pt x="819040" y="2018330"/>
                  <a:pt x="659586" y="1810196"/>
                </a:cubicBezTo>
                <a:cubicBezTo>
                  <a:pt x="490932" y="1590180"/>
                  <a:pt x="323046" y="1368121"/>
                  <a:pt x="135739" y="1164458"/>
                </a:cubicBezTo>
                <a:cubicBezTo>
                  <a:pt x="85183" y="1109502"/>
                  <a:pt x="40064" y="1053889"/>
                  <a:pt x="72" y="997841"/>
                </a:cubicBezTo>
                <a:lnTo>
                  <a:pt x="0" y="997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E0634E-5619-3E11-0C6A-7BADD7B6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40" y="1114424"/>
            <a:ext cx="7422966" cy="1771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/>
            <a:r>
              <a:rPr lang="en-US" sz="5400" dirty="0"/>
              <a:t>04. BPMN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F02E3-02D7-5D12-D71B-340A4B56711B}"/>
              </a:ext>
            </a:extLst>
          </p:cNvPr>
          <p:cNvSpPr txBox="1"/>
          <p:nvPr/>
        </p:nvSpPr>
        <p:spPr>
          <a:xfrm>
            <a:off x="991534" y="3222318"/>
            <a:ext cx="5102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cura di:</a:t>
            </a:r>
          </a:p>
          <a:p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Matteo Varè</a:t>
            </a:r>
          </a:p>
        </p:txBody>
      </p:sp>
    </p:spTree>
    <p:extLst>
      <p:ext uri="{BB962C8B-B14F-4D97-AF65-F5344CB8AC3E}">
        <p14:creationId xmlns:p14="http://schemas.microsoft.com/office/powerpoint/2010/main" val="3684705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717C93-A60A-E800-3ED2-9637E38E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0797"/>
            <a:ext cx="10972800" cy="603644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la modellazione BPMN è stata utilizzata la piattaforma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bpmn.io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.</a:t>
            </a:r>
            <a:endParaRPr lang="it-IT" b="1" spc="24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38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2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BPMN</a:t>
            </a:r>
            <a:endParaRPr lang="it-IT" dirty="0">
              <a:latin typeface="+mj-l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2021/2022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1FB4B9D-4FCF-38E2-7720-51550380BBB3}"/>
              </a:ext>
            </a:extLst>
          </p:cNvPr>
          <p:cNvSpPr txBox="1">
            <a:spLocks/>
          </p:cNvSpPr>
          <p:nvPr/>
        </p:nvSpPr>
        <p:spPr>
          <a:xfrm>
            <a:off x="609599" y="1854442"/>
            <a:ext cx="10972800" cy="282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È stato realizzato un unico processo basandosi sui Business Use Cases creati in precedenza.</a:t>
            </a: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facilitare la comprensione della modello sono stati utilizzati gli strumenti «group» ed «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expanded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sub-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 per identificare a quale Business Use Case i processi all’interno fanno riferimento.</a:t>
            </a: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particolare è stato utilizzato l’ «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expanded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sub-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 per indicare l’attore principale del processo e «group» per raggruppare tutti i processi di tutti gli attori che vengono coinvolti in esso.</a:t>
            </a: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rendere la modellazione più leggibile il nome dell’ «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expanded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sub-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 e del group sono entrambe uguali all’ use case di riferimento.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DA72457-75FE-2AFD-6E84-3C2E8E9D2B1C}"/>
              </a:ext>
            </a:extLst>
          </p:cNvPr>
          <p:cNvSpPr txBox="1">
            <a:spLocks/>
          </p:cNvSpPr>
          <p:nvPr/>
        </p:nvSpPr>
        <p:spPr>
          <a:xfrm>
            <a:off x="609599" y="4815841"/>
            <a:ext cx="10972800" cy="154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Nella realizzazione di questo documento alcuni dettagli del diagramma sono andati persi (per esempio la direzione delle frecce), quindi è consigliabile caricare il file «BPMN» presente nella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cartella del progetto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attraverso la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piattaforma indicata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oppure aprendo l’omonimo file con estensione «.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svg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 per visualizzare in modo più chiaro il diagramma completo.</a:t>
            </a:r>
          </a:p>
        </p:txBody>
      </p:sp>
    </p:spTree>
    <p:extLst>
      <p:ext uri="{BB962C8B-B14F-4D97-AF65-F5344CB8AC3E}">
        <p14:creationId xmlns:p14="http://schemas.microsoft.com/office/powerpoint/2010/main" val="1918963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39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6F55E215-25AD-22A7-A572-23489A1D7930}"/>
              </a:ext>
            </a:extLst>
          </p:cNvPr>
          <p:cNvSpPr txBox="1">
            <a:spLocks/>
          </p:cNvSpPr>
          <p:nvPr/>
        </p:nvSpPr>
        <p:spPr>
          <a:xfrm>
            <a:off x="609600" y="1250796"/>
            <a:ext cx="10972800" cy="1934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7200" dirty="0" err="1"/>
              <a:t>Overview</a:t>
            </a:r>
            <a:r>
              <a:rPr lang="it-IT" sz="7200" dirty="0"/>
              <a:t>:</a:t>
            </a:r>
            <a:br>
              <a:rPr lang="it-IT" sz="7200" dirty="0"/>
            </a:br>
            <a:r>
              <a:rPr lang="it-IT" sz="7200" dirty="0"/>
              <a:t>BPMN completo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CA98E9A0-932E-55D1-5360-9D88A0A8B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651"/>
            <a:ext cx="12192000" cy="2641216"/>
          </a:xfrm>
        </p:spPr>
      </p:pic>
    </p:spTree>
    <p:extLst>
      <p:ext uri="{BB962C8B-B14F-4D97-AF65-F5344CB8AC3E}">
        <p14:creationId xmlns:p14="http://schemas.microsoft.com/office/powerpoint/2010/main" val="105730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077F0382-62A9-4892-8762-DE925767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449CBA-4E79-4D04-90E8-F06D2CBB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9528226" cy="6457764"/>
          </a:xfrm>
          <a:custGeom>
            <a:avLst/>
            <a:gdLst>
              <a:gd name="connsiteX0" fmla="*/ 2736475 w 9528226"/>
              <a:gd name="connsiteY0" fmla="*/ 4943824 h 6457764"/>
              <a:gd name="connsiteX1" fmla="*/ 3063896 w 9528226"/>
              <a:gd name="connsiteY1" fmla="*/ 5271245 h 6457764"/>
              <a:gd name="connsiteX2" fmla="*/ 2736475 w 9528226"/>
              <a:gd name="connsiteY2" fmla="*/ 5598667 h 6457764"/>
              <a:gd name="connsiteX3" fmla="*/ 2409054 w 9528226"/>
              <a:gd name="connsiteY3" fmla="*/ 5271245 h 6457764"/>
              <a:gd name="connsiteX4" fmla="*/ 2736475 w 9528226"/>
              <a:gd name="connsiteY4" fmla="*/ 4943824 h 6457764"/>
              <a:gd name="connsiteX5" fmla="*/ 44916 w 9528226"/>
              <a:gd name="connsiteY5" fmla="*/ 1742226 h 6457764"/>
              <a:gd name="connsiteX6" fmla="*/ 467728 w 9528226"/>
              <a:gd name="connsiteY6" fmla="*/ 2165037 h 6457764"/>
              <a:gd name="connsiteX7" fmla="*/ 44916 w 9528226"/>
              <a:gd name="connsiteY7" fmla="*/ 2587850 h 6457764"/>
              <a:gd name="connsiteX8" fmla="*/ 0 w 9528226"/>
              <a:gd name="connsiteY8" fmla="*/ 2583322 h 6457764"/>
              <a:gd name="connsiteX9" fmla="*/ 0 w 9528226"/>
              <a:gd name="connsiteY9" fmla="*/ 1746754 h 6457764"/>
              <a:gd name="connsiteX10" fmla="*/ 8146150 w 9528226"/>
              <a:gd name="connsiteY10" fmla="*/ 164844 h 6457764"/>
              <a:gd name="connsiteX11" fmla="*/ 8568962 w 9528226"/>
              <a:gd name="connsiteY11" fmla="*/ 587657 h 6457764"/>
              <a:gd name="connsiteX12" fmla="*/ 8146150 w 9528226"/>
              <a:gd name="connsiteY12" fmla="*/ 1010469 h 6457764"/>
              <a:gd name="connsiteX13" fmla="*/ 7723339 w 9528226"/>
              <a:gd name="connsiteY13" fmla="*/ 587657 h 6457764"/>
              <a:gd name="connsiteX14" fmla="*/ 8146150 w 9528226"/>
              <a:gd name="connsiteY14" fmla="*/ 164844 h 6457764"/>
              <a:gd name="connsiteX15" fmla="*/ 0 w 9528226"/>
              <a:gd name="connsiteY15" fmla="*/ 0 h 6457764"/>
              <a:gd name="connsiteX16" fmla="*/ 3639996 w 9528226"/>
              <a:gd name="connsiteY16" fmla="*/ 0 h 6457764"/>
              <a:gd name="connsiteX17" fmla="*/ 3807018 w 9528226"/>
              <a:gd name="connsiteY17" fmla="*/ 175279 h 6457764"/>
              <a:gd name="connsiteX18" fmla="*/ 5197388 w 9528226"/>
              <a:gd name="connsiteY18" fmla="*/ 392484 h 6457764"/>
              <a:gd name="connsiteX19" fmla="*/ 5832777 w 9528226"/>
              <a:gd name="connsiteY19" fmla="*/ 125323 h 6457764"/>
              <a:gd name="connsiteX20" fmla="*/ 7115053 w 9528226"/>
              <a:gd name="connsiteY20" fmla="*/ 908157 h 6457764"/>
              <a:gd name="connsiteX21" fmla="*/ 7598273 w 9528226"/>
              <a:gd name="connsiteY21" fmla="*/ 1476979 h 6457764"/>
              <a:gd name="connsiteX22" fmla="*/ 8473354 w 9528226"/>
              <a:gd name="connsiteY22" fmla="*/ 1654191 h 6457764"/>
              <a:gd name="connsiteX23" fmla="*/ 9178759 w 9528226"/>
              <a:gd name="connsiteY23" fmla="*/ 1960834 h 6457764"/>
              <a:gd name="connsiteX24" fmla="*/ 9526671 w 9528226"/>
              <a:gd name="connsiteY24" fmla="*/ 3063087 h 6457764"/>
              <a:gd name="connsiteX25" fmla="*/ 9462277 w 9528226"/>
              <a:gd name="connsiteY25" fmla="*/ 3629482 h 6457764"/>
              <a:gd name="connsiteX26" fmla="*/ 7101893 w 9528226"/>
              <a:gd name="connsiteY26" fmla="*/ 4935013 h 6457764"/>
              <a:gd name="connsiteX27" fmla="*/ 6030051 w 9528226"/>
              <a:gd name="connsiteY27" fmla="*/ 5522745 h 6457764"/>
              <a:gd name="connsiteX28" fmla="*/ 5858074 w 9528226"/>
              <a:gd name="connsiteY28" fmla="*/ 6061031 h 6457764"/>
              <a:gd name="connsiteX29" fmla="*/ 4505781 w 9528226"/>
              <a:gd name="connsiteY29" fmla="*/ 6237222 h 6457764"/>
              <a:gd name="connsiteX30" fmla="*/ 4059488 w 9528226"/>
              <a:gd name="connsiteY30" fmla="*/ 5699959 h 6457764"/>
              <a:gd name="connsiteX31" fmla="*/ 3327506 w 9528226"/>
              <a:gd name="connsiteY31" fmla="*/ 4873812 h 6457764"/>
              <a:gd name="connsiteX32" fmla="*/ 2072827 w 9528226"/>
              <a:gd name="connsiteY32" fmla="*/ 4690594 h 6457764"/>
              <a:gd name="connsiteX33" fmla="*/ 645786 w 9528226"/>
              <a:gd name="connsiteY33" fmla="*/ 4468278 h 6457764"/>
              <a:gd name="connsiteX34" fmla="*/ 230030 w 9528226"/>
              <a:gd name="connsiteY34" fmla="*/ 3226886 h 6457764"/>
              <a:gd name="connsiteX35" fmla="*/ 685140 w 9528226"/>
              <a:gd name="connsiteY35" fmla="*/ 2483788 h 6457764"/>
              <a:gd name="connsiteX36" fmla="*/ 659586 w 9528226"/>
              <a:gd name="connsiteY36" fmla="*/ 1810196 h 6457764"/>
              <a:gd name="connsiteX37" fmla="*/ 135739 w 9528226"/>
              <a:gd name="connsiteY37" fmla="*/ 1164458 h 6457764"/>
              <a:gd name="connsiteX38" fmla="*/ 72 w 9528226"/>
              <a:gd name="connsiteY38" fmla="*/ 997841 h 6457764"/>
              <a:gd name="connsiteX39" fmla="*/ 0 w 9528226"/>
              <a:gd name="connsiteY39" fmla="*/ 997725 h 645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28226" h="6457764">
                <a:moveTo>
                  <a:pt x="2736475" y="4943824"/>
                </a:moveTo>
                <a:cubicBezTo>
                  <a:pt x="2917304" y="4943824"/>
                  <a:pt x="3063896" y="5090416"/>
                  <a:pt x="3063896" y="5271245"/>
                </a:cubicBezTo>
                <a:cubicBezTo>
                  <a:pt x="3063896" y="5452075"/>
                  <a:pt x="2917304" y="5598667"/>
                  <a:pt x="2736475" y="5598667"/>
                </a:cubicBezTo>
                <a:cubicBezTo>
                  <a:pt x="2555645" y="5598667"/>
                  <a:pt x="2409054" y="5452075"/>
                  <a:pt x="2409054" y="5271245"/>
                </a:cubicBezTo>
                <a:cubicBezTo>
                  <a:pt x="2409054" y="5090416"/>
                  <a:pt x="2555645" y="4943824"/>
                  <a:pt x="2736475" y="4943824"/>
                </a:cubicBezTo>
                <a:close/>
                <a:moveTo>
                  <a:pt x="44916" y="1742226"/>
                </a:moveTo>
                <a:cubicBezTo>
                  <a:pt x="278428" y="1742226"/>
                  <a:pt x="467728" y="1931525"/>
                  <a:pt x="467728" y="2165037"/>
                </a:cubicBezTo>
                <a:cubicBezTo>
                  <a:pt x="467728" y="2398550"/>
                  <a:pt x="278428" y="2587850"/>
                  <a:pt x="44916" y="2587850"/>
                </a:cubicBezTo>
                <a:lnTo>
                  <a:pt x="0" y="2583322"/>
                </a:lnTo>
                <a:lnTo>
                  <a:pt x="0" y="1746754"/>
                </a:lnTo>
                <a:close/>
                <a:moveTo>
                  <a:pt x="8146150" y="164844"/>
                </a:moveTo>
                <a:cubicBezTo>
                  <a:pt x="8379663" y="164844"/>
                  <a:pt x="8568962" y="354144"/>
                  <a:pt x="8568962" y="587657"/>
                </a:cubicBezTo>
                <a:cubicBezTo>
                  <a:pt x="8568962" y="821169"/>
                  <a:pt x="8379663" y="1010469"/>
                  <a:pt x="8146150" y="1010469"/>
                </a:cubicBezTo>
                <a:cubicBezTo>
                  <a:pt x="7912638" y="1010469"/>
                  <a:pt x="7723339" y="821169"/>
                  <a:pt x="7723339" y="587657"/>
                </a:cubicBezTo>
                <a:cubicBezTo>
                  <a:pt x="7723339" y="354144"/>
                  <a:pt x="7912638" y="164844"/>
                  <a:pt x="8146150" y="164844"/>
                </a:cubicBezTo>
                <a:close/>
                <a:moveTo>
                  <a:pt x="0" y="0"/>
                </a:moveTo>
                <a:lnTo>
                  <a:pt x="3639996" y="0"/>
                </a:lnTo>
                <a:lnTo>
                  <a:pt x="3807018" y="175279"/>
                </a:lnTo>
                <a:cubicBezTo>
                  <a:pt x="4183423" y="552322"/>
                  <a:pt x="4665363" y="699894"/>
                  <a:pt x="5197388" y="392484"/>
                </a:cubicBezTo>
                <a:cubicBezTo>
                  <a:pt x="5395811" y="277877"/>
                  <a:pt x="5612122" y="157775"/>
                  <a:pt x="5832777" y="125323"/>
                </a:cubicBezTo>
                <a:cubicBezTo>
                  <a:pt x="6401726" y="41635"/>
                  <a:pt x="6838437" y="330133"/>
                  <a:pt x="7115053" y="908157"/>
                </a:cubicBezTo>
                <a:cubicBezTo>
                  <a:pt x="7226084" y="1140054"/>
                  <a:pt x="7336603" y="1393929"/>
                  <a:pt x="7598273" y="1476979"/>
                </a:cubicBezTo>
                <a:cubicBezTo>
                  <a:pt x="7880639" y="1566416"/>
                  <a:pt x="8177826" y="1618417"/>
                  <a:pt x="8473354" y="1654191"/>
                </a:cubicBezTo>
                <a:cubicBezTo>
                  <a:pt x="8745115" y="1686900"/>
                  <a:pt x="8988003" y="1764967"/>
                  <a:pt x="9178759" y="1960834"/>
                </a:cubicBezTo>
                <a:cubicBezTo>
                  <a:pt x="9477863" y="2267988"/>
                  <a:pt x="9539448" y="2652569"/>
                  <a:pt x="9526671" y="3063087"/>
                </a:cubicBezTo>
                <a:cubicBezTo>
                  <a:pt x="9506611" y="3252950"/>
                  <a:pt x="9516705" y="3450734"/>
                  <a:pt x="9462277" y="3629482"/>
                </a:cubicBezTo>
                <a:cubicBezTo>
                  <a:pt x="9144391" y="4672578"/>
                  <a:pt x="8300867" y="5284458"/>
                  <a:pt x="7101893" y="4935013"/>
                </a:cubicBezTo>
                <a:cubicBezTo>
                  <a:pt x="6689459" y="4815806"/>
                  <a:pt x="6122554" y="4981393"/>
                  <a:pt x="6030051" y="5522745"/>
                </a:cubicBezTo>
                <a:cubicBezTo>
                  <a:pt x="5998619" y="5707753"/>
                  <a:pt x="5957222" y="5907709"/>
                  <a:pt x="5858074" y="6061031"/>
                </a:cubicBezTo>
                <a:cubicBezTo>
                  <a:pt x="5634355" y="6406131"/>
                  <a:pt x="4922430" y="6658856"/>
                  <a:pt x="4505781" y="6237222"/>
                </a:cubicBezTo>
                <a:cubicBezTo>
                  <a:pt x="4342749" y="6072274"/>
                  <a:pt x="4209998" y="5877683"/>
                  <a:pt x="4059488" y="5699959"/>
                </a:cubicBezTo>
                <a:cubicBezTo>
                  <a:pt x="3820689" y="5418359"/>
                  <a:pt x="3618433" y="5084374"/>
                  <a:pt x="3327506" y="4873812"/>
                </a:cubicBezTo>
                <a:cubicBezTo>
                  <a:pt x="2967966" y="4613934"/>
                  <a:pt x="2503914" y="4647408"/>
                  <a:pt x="2072827" y="4690594"/>
                </a:cubicBezTo>
                <a:cubicBezTo>
                  <a:pt x="1574275" y="4740679"/>
                  <a:pt x="1095913" y="4730457"/>
                  <a:pt x="645786" y="4468278"/>
                </a:cubicBezTo>
                <a:cubicBezTo>
                  <a:pt x="96898" y="4148602"/>
                  <a:pt x="6948" y="3691193"/>
                  <a:pt x="230030" y="3226886"/>
                </a:cubicBezTo>
                <a:cubicBezTo>
                  <a:pt x="355115" y="2966494"/>
                  <a:pt x="532585" y="2731274"/>
                  <a:pt x="685140" y="2483788"/>
                </a:cubicBezTo>
                <a:cubicBezTo>
                  <a:pt x="823511" y="2258535"/>
                  <a:pt x="819040" y="2018330"/>
                  <a:pt x="659586" y="1810196"/>
                </a:cubicBezTo>
                <a:cubicBezTo>
                  <a:pt x="490932" y="1590180"/>
                  <a:pt x="323046" y="1368121"/>
                  <a:pt x="135739" y="1164458"/>
                </a:cubicBezTo>
                <a:cubicBezTo>
                  <a:pt x="85183" y="1109502"/>
                  <a:pt x="40064" y="1053889"/>
                  <a:pt x="72" y="997841"/>
                </a:cubicBezTo>
                <a:lnTo>
                  <a:pt x="0" y="997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E0634E-5619-3E11-0C6A-7BADD7B6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40" y="1114424"/>
            <a:ext cx="6481835" cy="1771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/>
            <a:r>
              <a:rPr lang="en-US" sz="5400" dirty="0"/>
              <a:t>02. </a:t>
            </a:r>
            <a:r>
              <a:rPr lang="en-US" sz="5400" dirty="0" err="1"/>
              <a:t>Glossario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07526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01. </a:t>
            </a:r>
            <a:br>
              <a:rPr lang="it-IT" dirty="0"/>
            </a:br>
            <a:r>
              <a:rPr lang="it-IT" dirty="0"/>
              <a:t>BPMN/ Scelta tesi ed invio richiesta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5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41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BPMN/ </a:t>
            </a:r>
            <a:r>
              <a:rPr lang="it-IT" dirty="0">
                <a:latin typeface="+mj-lt"/>
              </a:rPr>
              <a:t>Scelta tesi ed invio richiesta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1FB4B9D-4FCF-38E2-7720-51550380BBB3}"/>
              </a:ext>
            </a:extLst>
          </p:cNvPr>
          <p:cNvSpPr txBox="1">
            <a:spLocks/>
          </p:cNvSpPr>
          <p:nvPr/>
        </p:nvSpPr>
        <p:spPr>
          <a:xfrm>
            <a:off x="609599" y="1854442"/>
            <a:ext cx="3814917" cy="282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427DFA-696B-93D6-01F6-29FAE7698089}"/>
              </a:ext>
            </a:extLst>
          </p:cNvPr>
          <p:cNvSpPr txBox="1"/>
          <p:nvPr/>
        </p:nvSpPr>
        <p:spPr>
          <a:xfrm>
            <a:off x="609599" y="852333"/>
            <a:ext cx="38935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studente ha tre opzioni per la scelta dello stage: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attraverso l’applicazione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mediante un azienda da lui identificata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attraverso piattaforme correlate al consorzio universitario</a:t>
            </a:r>
          </a:p>
          <a:p>
            <a:endParaRPr lang="it-IT" dirty="0"/>
          </a:p>
          <a:p>
            <a:r>
              <a:rPr lang="it-IT" dirty="0"/>
              <a:t>Tale scelta è rappresentata attraverso l’utilizzo di un gateway esclusivo.</a:t>
            </a:r>
          </a:p>
          <a:p>
            <a:endParaRPr lang="it-IT" dirty="0"/>
          </a:p>
          <a:p>
            <a:r>
              <a:rPr lang="it-IT" dirty="0"/>
              <a:t>Per motivi di completezza si è voluto rappresentare anche i processi decisionali del CCD, dell’Azienda, del tutor aziendale e del professore anche se in maniera semplificata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2157F62B-43AB-310E-6A64-34C037F89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64" y="953552"/>
            <a:ext cx="6964984" cy="5152874"/>
          </a:xfrm>
        </p:spPr>
      </p:pic>
    </p:spTree>
    <p:extLst>
      <p:ext uri="{BB962C8B-B14F-4D97-AF65-F5344CB8AC3E}">
        <p14:creationId xmlns:p14="http://schemas.microsoft.com/office/powerpoint/2010/main" val="3713278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979839"/>
          </a:xfrm>
        </p:spPr>
        <p:txBody>
          <a:bodyPr anchor="t">
            <a:normAutofit fontScale="90000"/>
          </a:bodyPr>
          <a:lstStyle/>
          <a:p>
            <a:r>
              <a:rPr lang="it-IT" dirty="0"/>
              <a:t>02. </a:t>
            </a:r>
            <a:br>
              <a:rPr lang="it-IT" dirty="0"/>
            </a:br>
            <a:r>
              <a:rPr lang="it-IT" dirty="0"/>
              <a:t>BPMN/ A</a:t>
            </a:r>
            <a:r>
              <a:rPr lang="it-IT" sz="4400" dirty="0"/>
              <a:t>pprovazione tesi ed attivazione tirocinio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6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43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8" y="334297"/>
            <a:ext cx="570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BPMN/ </a:t>
            </a:r>
            <a:r>
              <a:rPr lang="it-IT" dirty="0">
                <a:latin typeface="+mj-lt"/>
              </a:rPr>
              <a:t>Approvazione tesi ed attivazione tirocinio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1FB4B9D-4FCF-38E2-7720-51550380BBB3}"/>
              </a:ext>
            </a:extLst>
          </p:cNvPr>
          <p:cNvSpPr txBox="1">
            <a:spLocks/>
          </p:cNvSpPr>
          <p:nvPr/>
        </p:nvSpPr>
        <p:spPr>
          <a:xfrm>
            <a:off x="609599" y="1854442"/>
            <a:ext cx="3814917" cy="282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427DFA-696B-93D6-01F6-29FAE7698089}"/>
              </a:ext>
            </a:extLst>
          </p:cNvPr>
          <p:cNvSpPr txBox="1"/>
          <p:nvPr/>
        </p:nvSpPr>
        <p:spPr>
          <a:xfrm>
            <a:off x="609598" y="889843"/>
            <a:ext cx="63516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questo caso d’uso si è notato come il professore è l’attore principale, infatti ( come si può notare nel BUC ) esso è l’attore che inizia e conclude il processo.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Perciò l’ «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expanded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sub-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 relativo è nella pool del professore invece che in quella dello studente ( a differenza degli altri casi )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E’ bene notare che questo caso d’uso si verifica solo se lo stage è stato scelto via app, dato che dai documenti forniti sembrerebbe che se lo studente sceglie le altre opzioni di scelta stage, questo processo risulti superfluo o non esplicitamente richiesto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Concluso «l’Approvazione tesi ed attivazione tirocinio» lo studente inizia lo stage e può iniziare lo svolgimento della tesi.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Questo parallelismo è stato rappresentato mediante l’utilizzo di un gateway parallelo di tipo split</a:t>
            </a:r>
          </a:p>
        </p:txBody>
      </p:sp>
      <p:pic>
        <p:nvPicPr>
          <p:cNvPr id="3" name="Segnaposto contenuto 2" descr="Immagine che contiene diagramma, testo, Disegno tecnico, Piano&#10;&#10;Descrizione generata automaticamente">
            <a:extLst>
              <a:ext uri="{FF2B5EF4-FFF2-40B4-BE49-F238E27FC236}">
                <a16:creationId xmlns:a16="http://schemas.microsoft.com/office/drawing/2014/main" id="{70210D77-94B4-74F7-B638-5890CEFDB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33" y="811694"/>
            <a:ext cx="4002043" cy="5436590"/>
          </a:xfrm>
        </p:spPr>
      </p:pic>
    </p:spTree>
    <p:extLst>
      <p:ext uri="{BB962C8B-B14F-4D97-AF65-F5344CB8AC3E}">
        <p14:creationId xmlns:p14="http://schemas.microsoft.com/office/powerpoint/2010/main" val="4146668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03. </a:t>
            </a:r>
            <a:br>
              <a:rPr lang="it-IT" dirty="0"/>
            </a:br>
            <a:r>
              <a:rPr lang="it-IT" dirty="0"/>
              <a:t>BPMN/ S</a:t>
            </a:r>
            <a:r>
              <a:rPr lang="it-IT" sz="4400" dirty="0"/>
              <a:t>volgimento stage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45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BPMN/ </a:t>
            </a:r>
            <a:r>
              <a:rPr lang="it-IT" dirty="0">
                <a:latin typeface="+mj-lt"/>
              </a:rPr>
              <a:t>Svolgimento stage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1FB4B9D-4FCF-38E2-7720-51550380BBB3}"/>
              </a:ext>
            </a:extLst>
          </p:cNvPr>
          <p:cNvSpPr txBox="1">
            <a:spLocks/>
          </p:cNvSpPr>
          <p:nvPr/>
        </p:nvSpPr>
        <p:spPr>
          <a:xfrm>
            <a:off x="609599" y="1854442"/>
            <a:ext cx="3814917" cy="282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427DFA-696B-93D6-01F6-29FAE7698089}"/>
              </a:ext>
            </a:extLst>
          </p:cNvPr>
          <p:cNvSpPr txBox="1"/>
          <p:nvPr/>
        </p:nvSpPr>
        <p:spPr>
          <a:xfrm>
            <a:off x="3270835" y="1045351"/>
            <a:ext cx="48276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sinistra : visione completa dell’ use case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destra: ingrandimento sulla sezione che coinvolge studente professore e tutor aziendale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Questo processo è stato modellato come un loop di continua comunicazione tra studente e tutor universitario.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loop può finire quando il professore decide di interrompere lo stage e lo comunica allo studente o quando finisce il periodo di stage.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noti che l’interruzione di stage è stata segnata come interruzione normale e non con un «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boundary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event» interrompente, per motivi di spazio e per rendere il processo più leggibile</a:t>
            </a:r>
          </a:p>
        </p:txBody>
      </p:sp>
      <p:pic>
        <p:nvPicPr>
          <p:cNvPr id="7" name="Segnaposto contenuto 6" descr="Immagine che contiene diagramma, Disegno tecnico, schizzo, Piano&#10;&#10;Descrizione generata automaticamente">
            <a:extLst>
              <a:ext uri="{FF2B5EF4-FFF2-40B4-BE49-F238E27FC236}">
                <a16:creationId xmlns:a16="http://schemas.microsoft.com/office/drawing/2014/main" id="{74FC162B-FBD1-B5F2-3A57-6E0C9B01A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6" y="703629"/>
            <a:ext cx="2784224" cy="5484758"/>
          </a:xfrm>
        </p:spPr>
      </p:pic>
      <p:pic>
        <p:nvPicPr>
          <p:cNvPr id="9" name="Segnaposto contenuto 6" descr="Immagine che contiene diagramma, Disegno tecnico, schizzo, Piano&#10;&#10;Descrizione generata automaticamente">
            <a:extLst>
              <a:ext uri="{FF2B5EF4-FFF2-40B4-BE49-F238E27FC236}">
                <a16:creationId xmlns:a16="http://schemas.microsoft.com/office/drawing/2014/main" id="{5CDF4171-9936-F68A-0F80-4BA2C4A53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82"/>
          <a:stretch/>
        </p:blipFill>
        <p:spPr>
          <a:xfrm>
            <a:off x="8232820" y="761103"/>
            <a:ext cx="3606913" cy="53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64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04. </a:t>
            </a:r>
            <a:br>
              <a:rPr lang="it-IT" dirty="0"/>
            </a:br>
            <a:r>
              <a:rPr lang="it-IT" dirty="0"/>
              <a:t>BPMN/ Chiusura stage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53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47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BPMN/ </a:t>
            </a:r>
            <a:r>
              <a:rPr lang="it-IT" dirty="0">
                <a:latin typeface="+mj-lt"/>
              </a:rPr>
              <a:t>Chiusura stage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1FB4B9D-4FCF-38E2-7720-51550380BBB3}"/>
              </a:ext>
            </a:extLst>
          </p:cNvPr>
          <p:cNvSpPr txBox="1">
            <a:spLocks/>
          </p:cNvSpPr>
          <p:nvPr/>
        </p:nvSpPr>
        <p:spPr>
          <a:xfrm>
            <a:off x="609599" y="1854442"/>
            <a:ext cx="3814917" cy="282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Segnaposto contenuto 6" descr="Immagine che contiene testo, Parallelo, linea, diagramma&#10;&#10;Descrizione generata automaticamente">
            <a:extLst>
              <a:ext uri="{FF2B5EF4-FFF2-40B4-BE49-F238E27FC236}">
                <a16:creationId xmlns:a16="http://schemas.microsoft.com/office/drawing/2014/main" id="{4A322DF6-B934-D2E0-20F7-7928FAEB3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37" y="703629"/>
            <a:ext cx="4935663" cy="5691097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15D77BF-E87D-7DC2-BCDB-AA280E8149C8}"/>
              </a:ext>
            </a:extLst>
          </p:cNvPr>
          <p:cNvSpPr txBox="1"/>
          <p:nvPr/>
        </p:nvSpPr>
        <p:spPr>
          <a:xfrm>
            <a:off x="609599" y="1720840"/>
            <a:ext cx="3883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questa sezione è stata modellata la chiusura stage.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E’ bene notare che in tutto l’elaborato i processi decisionali all’interno della segreteria didattica non sono stati modellati in quanto troppo complessi e non semplificabili, quindi si sono modellate solo le comunicazioni in entrata ed uscita da essa</a:t>
            </a:r>
          </a:p>
        </p:txBody>
      </p:sp>
    </p:spTree>
    <p:extLst>
      <p:ext uri="{BB962C8B-B14F-4D97-AF65-F5344CB8AC3E}">
        <p14:creationId xmlns:p14="http://schemas.microsoft.com/office/powerpoint/2010/main" val="3221086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05. </a:t>
            </a:r>
            <a:br>
              <a:rPr lang="it-IT" dirty="0"/>
            </a:br>
            <a:r>
              <a:rPr lang="it-IT" dirty="0"/>
              <a:t>BPMN/ S</a:t>
            </a:r>
            <a:r>
              <a:rPr lang="it-IT" sz="4400" dirty="0"/>
              <a:t>volgimento tesi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4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49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BPMN/ </a:t>
            </a:r>
            <a:r>
              <a:rPr lang="it-IT" dirty="0">
                <a:latin typeface="+mj-lt"/>
              </a:rPr>
              <a:t>Svolgimento tesi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1FB4B9D-4FCF-38E2-7720-51550380BBB3}"/>
              </a:ext>
            </a:extLst>
          </p:cNvPr>
          <p:cNvSpPr txBox="1">
            <a:spLocks/>
          </p:cNvSpPr>
          <p:nvPr/>
        </p:nvSpPr>
        <p:spPr>
          <a:xfrm>
            <a:off x="609599" y="1854442"/>
            <a:ext cx="3814917" cy="282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Segnaposto contenuto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A88B6AA-4897-6493-95A7-35F36D25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10" y="892891"/>
            <a:ext cx="5373088" cy="5072218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9234996-F9FF-54C5-5ED4-6B269620D704}"/>
              </a:ext>
            </a:extLst>
          </p:cNvPr>
          <p:cNvSpPr txBox="1"/>
          <p:nvPr/>
        </p:nvSpPr>
        <p:spPr>
          <a:xfrm>
            <a:off x="609599" y="1143640"/>
            <a:ext cx="41983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svolgimento stage è stato modellato similmente allo svolgimento stage avente come interlocutori lo studente ed il professore.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noti come successivamente alla conclusione del processo viene utilizzato un gateway parallelo di tipo join per far sì che i processi di stage siano completi prima di procedere con il flusso.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posizione del processo che modella il caso d’uso «Svolgimento tesi» all’ interno del BPMN nel complesso è tale per rendere la modellazione più leggibile</a:t>
            </a:r>
          </a:p>
        </p:txBody>
      </p:sp>
    </p:spTree>
    <p:extLst>
      <p:ext uri="{BB962C8B-B14F-4D97-AF65-F5344CB8AC3E}">
        <p14:creationId xmlns:p14="http://schemas.microsoft.com/office/powerpoint/2010/main" val="330376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600" y="334297"/>
            <a:ext cx="20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GLOSSARIO 1.1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0C730E5-2DAD-7E0C-A298-E6E11D0F6F94}"/>
              </a:ext>
            </a:extLst>
          </p:cNvPr>
          <p:cNvSpPr txBox="1">
            <a:spLocks/>
          </p:cNvSpPr>
          <p:nvPr/>
        </p:nvSpPr>
        <p:spPr>
          <a:xfrm>
            <a:off x="609600" y="1025724"/>
            <a:ext cx="10972800" cy="81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meglio comprendere la narrazione dei casi d’uso vengono esplicitati i termini che sono usati come sinonimo: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6943E91-FF69-54D6-1848-CA69E757EE9B}"/>
              </a:ext>
            </a:extLst>
          </p:cNvPr>
          <p:cNvSpPr txBox="1">
            <a:spLocks/>
          </p:cNvSpPr>
          <p:nvPr/>
        </p:nvSpPr>
        <p:spPr>
          <a:xfrm>
            <a:off x="609600" y="1869713"/>
            <a:ext cx="10972800" cy="396256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Professore: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supervisore universitario, tutor universitario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Azienda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struttura esterna (nel caso verrà chiamata «azienda esterna») o interna all’università, presso cui lo studente svolge il tirocinio e/o raccoglie i dati per la stesura della tesi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Supervisore aziendale: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 aziendale, supervisore d’azienda, supervisore della compagnia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Stage: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tirocinio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App: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applicazione, se non specificato si riferisce alla «AI4ST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thesis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management app»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Tesi: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elaborato, relazione finale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Segreteria: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segreteria didattica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StageSelection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area dedicata alla gestione stage del servizio web «segreterie on-line»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297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06. </a:t>
            </a:r>
            <a:br>
              <a:rPr lang="it-IT" dirty="0"/>
            </a:br>
            <a:r>
              <a:rPr lang="it-IT" dirty="0"/>
              <a:t>BPMN/ A</a:t>
            </a:r>
            <a:r>
              <a:rPr lang="it-IT" sz="4400" dirty="0"/>
              <a:t>ccesso alla sessione di laurea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34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51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BPMN/ </a:t>
            </a:r>
            <a:r>
              <a:rPr lang="it-IT" dirty="0">
                <a:latin typeface="+mj-lt"/>
              </a:rPr>
              <a:t>Accesso alla sessione di laurea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1FB4B9D-4FCF-38E2-7720-51550380BBB3}"/>
              </a:ext>
            </a:extLst>
          </p:cNvPr>
          <p:cNvSpPr txBox="1">
            <a:spLocks/>
          </p:cNvSpPr>
          <p:nvPr/>
        </p:nvSpPr>
        <p:spPr>
          <a:xfrm>
            <a:off x="609599" y="1854442"/>
            <a:ext cx="3814917" cy="282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427DFA-696B-93D6-01F6-29FAE7698089}"/>
              </a:ext>
            </a:extLst>
          </p:cNvPr>
          <p:cNvSpPr txBox="1"/>
          <p:nvPr/>
        </p:nvSpPr>
        <p:spPr>
          <a:xfrm>
            <a:off x="609599" y="1974637"/>
            <a:ext cx="46703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questa sezione è stato modellato il processo di «accesso alla sessione di laurea».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Come è facile notare questa parte di processo consiste principalmente in una serie di comunicazioni tra studente e segreteria didattica per verificare che lo studente abbia tutte le qualifiche e i moduli per l’accesso alla sessione di laurea</a:t>
            </a:r>
          </a:p>
        </p:txBody>
      </p:sp>
      <p:pic>
        <p:nvPicPr>
          <p:cNvPr id="7" name="Segnaposto contenuto 6" descr="Immagine che contiene testo, diagramma, Parallelo, ricevuta&#10;&#10;Descrizione generata automaticamente">
            <a:extLst>
              <a:ext uri="{FF2B5EF4-FFF2-40B4-BE49-F238E27FC236}">
                <a16:creationId xmlns:a16="http://schemas.microsoft.com/office/drawing/2014/main" id="{DC96C59D-72CB-554A-42C8-7CB445D05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34" y="866300"/>
            <a:ext cx="5595416" cy="5263469"/>
          </a:xfrm>
        </p:spPr>
      </p:pic>
    </p:spTree>
    <p:extLst>
      <p:ext uri="{BB962C8B-B14F-4D97-AF65-F5344CB8AC3E}">
        <p14:creationId xmlns:p14="http://schemas.microsoft.com/office/powerpoint/2010/main" val="2113829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077F0382-62A9-4892-8762-DE925767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449CBA-4E79-4D04-90E8-F06D2CBB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9528226" cy="6457764"/>
          </a:xfrm>
          <a:custGeom>
            <a:avLst/>
            <a:gdLst>
              <a:gd name="connsiteX0" fmla="*/ 2736475 w 9528226"/>
              <a:gd name="connsiteY0" fmla="*/ 4943824 h 6457764"/>
              <a:gd name="connsiteX1" fmla="*/ 3063896 w 9528226"/>
              <a:gd name="connsiteY1" fmla="*/ 5271245 h 6457764"/>
              <a:gd name="connsiteX2" fmla="*/ 2736475 w 9528226"/>
              <a:gd name="connsiteY2" fmla="*/ 5598667 h 6457764"/>
              <a:gd name="connsiteX3" fmla="*/ 2409054 w 9528226"/>
              <a:gd name="connsiteY3" fmla="*/ 5271245 h 6457764"/>
              <a:gd name="connsiteX4" fmla="*/ 2736475 w 9528226"/>
              <a:gd name="connsiteY4" fmla="*/ 4943824 h 6457764"/>
              <a:gd name="connsiteX5" fmla="*/ 44916 w 9528226"/>
              <a:gd name="connsiteY5" fmla="*/ 1742226 h 6457764"/>
              <a:gd name="connsiteX6" fmla="*/ 467728 w 9528226"/>
              <a:gd name="connsiteY6" fmla="*/ 2165037 h 6457764"/>
              <a:gd name="connsiteX7" fmla="*/ 44916 w 9528226"/>
              <a:gd name="connsiteY7" fmla="*/ 2587850 h 6457764"/>
              <a:gd name="connsiteX8" fmla="*/ 0 w 9528226"/>
              <a:gd name="connsiteY8" fmla="*/ 2583322 h 6457764"/>
              <a:gd name="connsiteX9" fmla="*/ 0 w 9528226"/>
              <a:gd name="connsiteY9" fmla="*/ 1746754 h 6457764"/>
              <a:gd name="connsiteX10" fmla="*/ 8146150 w 9528226"/>
              <a:gd name="connsiteY10" fmla="*/ 164844 h 6457764"/>
              <a:gd name="connsiteX11" fmla="*/ 8568962 w 9528226"/>
              <a:gd name="connsiteY11" fmla="*/ 587657 h 6457764"/>
              <a:gd name="connsiteX12" fmla="*/ 8146150 w 9528226"/>
              <a:gd name="connsiteY12" fmla="*/ 1010469 h 6457764"/>
              <a:gd name="connsiteX13" fmla="*/ 7723339 w 9528226"/>
              <a:gd name="connsiteY13" fmla="*/ 587657 h 6457764"/>
              <a:gd name="connsiteX14" fmla="*/ 8146150 w 9528226"/>
              <a:gd name="connsiteY14" fmla="*/ 164844 h 6457764"/>
              <a:gd name="connsiteX15" fmla="*/ 0 w 9528226"/>
              <a:gd name="connsiteY15" fmla="*/ 0 h 6457764"/>
              <a:gd name="connsiteX16" fmla="*/ 3639996 w 9528226"/>
              <a:gd name="connsiteY16" fmla="*/ 0 h 6457764"/>
              <a:gd name="connsiteX17" fmla="*/ 3807018 w 9528226"/>
              <a:gd name="connsiteY17" fmla="*/ 175279 h 6457764"/>
              <a:gd name="connsiteX18" fmla="*/ 5197388 w 9528226"/>
              <a:gd name="connsiteY18" fmla="*/ 392484 h 6457764"/>
              <a:gd name="connsiteX19" fmla="*/ 5832777 w 9528226"/>
              <a:gd name="connsiteY19" fmla="*/ 125323 h 6457764"/>
              <a:gd name="connsiteX20" fmla="*/ 7115053 w 9528226"/>
              <a:gd name="connsiteY20" fmla="*/ 908157 h 6457764"/>
              <a:gd name="connsiteX21" fmla="*/ 7598273 w 9528226"/>
              <a:gd name="connsiteY21" fmla="*/ 1476979 h 6457764"/>
              <a:gd name="connsiteX22" fmla="*/ 8473354 w 9528226"/>
              <a:gd name="connsiteY22" fmla="*/ 1654191 h 6457764"/>
              <a:gd name="connsiteX23" fmla="*/ 9178759 w 9528226"/>
              <a:gd name="connsiteY23" fmla="*/ 1960834 h 6457764"/>
              <a:gd name="connsiteX24" fmla="*/ 9526671 w 9528226"/>
              <a:gd name="connsiteY24" fmla="*/ 3063087 h 6457764"/>
              <a:gd name="connsiteX25" fmla="*/ 9462277 w 9528226"/>
              <a:gd name="connsiteY25" fmla="*/ 3629482 h 6457764"/>
              <a:gd name="connsiteX26" fmla="*/ 7101893 w 9528226"/>
              <a:gd name="connsiteY26" fmla="*/ 4935013 h 6457764"/>
              <a:gd name="connsiteX27" fmla="*/ 6030051 w 9528226"/>
              <a:gd name="connsiteY27" fmla="*/ 5522745 h 6457764"/>
              <a:gd name="connsiteX28" fmla="*/ 5858074 w 9528226"/>
              <a:gd name="connsiteY28" fmla="*/ 6061031 h 6457764"/>
              <a:gd name="connsiteX29" fmla="*/ 4505781 w 9528226"/>
              <a:gd name="connsiteY29" fmla="*/ 6237222 h 6457764"/>
              <a:gd name="connsiteX30" fmla="*/ 4059488 w 9528226"/>
              <a:gd name="connsiteY30" fmla="*/ 5699959 h 6457764"/>
              <a:gd name="connsiteX31" fmla="*/ 3327506 w 9528226"/>
              <a:gd name="connsiteY31" fmla="*/ 4873812 h 6457764"/>
              <a:gd name="connsiteX32" fmla="*/ 2072827 w 9528226"/>
              <a:gd name="connsiteY32" fmla="*/ 4690594 h 6457764"/>
              <a:gd name="connsiteX33" fmla="*/ 645786 w 9528226"/>
              <a:gd name="connsiteY33" fmla="*/ 4468278 h 6457764"/>
              <a:gd name="connsiteX34" fmla="*/ 230030 w 9528226"/>
              <a:gd name="connsiteY34" fmla="*/ 3226886 h 6457764"/>
              <a:gd name="connsiteX35" fmla="*/ 685140 w 9528226"/>
              <a:gd name="connsiteY35" fmla="*/ 2483788 h 6457764"/>
              <a:gd name="connsiteX36" fmla="*/ 659586 w 9528226"/>
              <a:gd name="connsiteY36" fmla="*/ 1810196 h 6457764"/>
              <a:gd name="connsiteX37" fmla="*/ 135739 w 9528226"/>
              <a:gd name="connsiteY37" fmla="*/ 1164458 h 6457764"/>
              <a:gd name="connsiteX38" fmla="*/ 72 w 9528226"/>
              <a:gd name="connsiteY38" fmla="*/ 997841 h 6457764"/>
              <a:gd name="connsiteX39" fmla="*/ 0 w 9528226"/>
              <a:gd name="connsiteY39" fmla="*/ 997725 h 645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28226" h="6457764">
                <a:moveTo>
                  <a:pt x="2736475" y="4943824"/>
                </a:moveTo>
                <a:cubicBezTo>
                  <a:pt x="2917304" y="4943824"/>
                  <a:pt x="3063896" y="5090416"/>
                  <a:pt x="3063896" y="5271245"/>
                </a:cubicBezTo>
                <a:cubicBezTo>
                  <a:pt x="3063896" y="5452075"/>
                  <a:pt x="2917304" y="5598667"/>
                  <a:pt x="2736475" y="5598667"/>
                </a:cubicBezTo>
                <a:cubicBezTo>
                  <a:pt x="2555645" y="5598667"/>
                  <a:pt x="2409054" y="5452075"/>
                  <a:pt x="2409054" y="5271245"/>
                </a:cubicBezTo>
                <a:cubicBezTo>
                  <a:pt x="2409054" y="5090416"/>
                  <a:pt x="2555645" y="4943824"/>
                  <a:pt x="2736475" y="4943824"/>
                </a:cubicBezTo>
                <a:close/>
                <a:moveTo>
                  <a:pt x="44916" y="1742226"/>
                </a:moveTo>
                <a:cubicBezTo>
                  <a:pt x="278428" y="1742226"/>
                  <a:pt x="467728" y="1931525"/>
                  <a:pt x="467728" y="2165037"/>
                </a:cubicBezTo>
                <a:cubicBezTo>
                  <a:pt x="467728" y="2398550"/>
                  <a:pt x="278428" y="2587850"/>
                  <a:pt x="44916" y="2587850"/>
                </a:cubicBezTo>
                <a:lnTo>
                  <a:pt x="0" y="2583322"/>
                </a:lnTo>
                <a:lnTo>
                  <a:pt x="0" y="1746754"/>
                </a:lnTo>
                <a:close/>
                <a:moveTo>
                  <a:pt x="8146150" y="164844"/>
                </a:moveTo>
                <a:cubicBezTo>
                  <a:pt x="8379663" y="164844"/>
                  <a:pt x="8568962" y="354144"/>
                  <a:pt x="8568962" y="587657"/>
                </a:cubicBezTo>
                <a:cubicBezTo>
                  <a:pt x="8568962" y="821169"/>
                  <a:pt x="8379663" y="1010469"/>
                  <a:pt x="8146150" y="1010469"/>
                </a:cubicBezTo>
                <a:cubicBezTo>
                  <a:pt x="7912638" y="1010469"/>
                  <a:pt x="7723339" y="821169"/>
                  <a:pt x="7723339" y="587657"/>
                </a:cubicBezTo>
                <a:cubicBezTo>
                  <a:pt x="7723339" y="354144"/>
                  <a:pt x="7912638" y="164844"/>
                  <a:pt x="8146150" y="164844"/>
                </a:cubicBezTo>
                <a:close/>
                <a:moveTo>
                  <a:pt x="0" y="0"/>
                </a:moveTo>
                <a:lnTo>
                  <a:pt x="3639996" y="0"/>
                </a:lnTo>
                <a:lnTo>
                  <a:pt x="3807018" y="175279"/>
                </a:lnTo>
                <a:cubicBezTo>
                  <a:pt x="4183423" y="552322"/>
                  <a:pt x="4665363" y="699894"/>
                  <a:pt x="5197388" y="392484"/>
                </a:cubicBezTo>
                <a:cubicBezTo>
                  <a:pt x="5395811" y="277877"/>
                  <a:pt x="5612122" y="157775"/>
                  <a:pt x="5832777" y="125323"/>
                </a:cubicBezTo>
                <a:cubicBezTo>
                  <a:pt x="6401726" y="41635"/>
                  <a:pt x="6838437" y="330133"/>
                  <a:pt x="7115053" y="908157"/>
                </a:cubicBezTo>
                <a:cubicBezTo>
                  <a:pt x="7226084" y="1140054"/>
                  <a:pt x="7336603" y="1393929"/>
                  <a:pt x="7598273" y="1476979"/>
                </a:cubicBezTo>
                <a:cubicBezTo>
                  <a:pt x="7880639" y="1566416"/>
                  <a:pt x="8177826" y="1618417"/>
                  <a:pt x="8473354" y="1654191"/>
                </a:cubicBezTo>
                <a:cubicBezTo>
                  <a:pt x="8745115" y="1686900"/>
                  <a:pt x="8988003" y="1764967"/>
                  <a:pt x="9178759" y="1960834"/>
                </a:cubicBezTo>
                <a:cubicBezTo>
                  <a:pt x="9477863" y="2267988"/>
                  <a:pt x="9539448" y="2652569"/>
                  <a:pt x="9526671" y="3063087"/>
                </a:cubicBezTo>
                <a:cubicBezTo>
                  <a:pt x="9506611" y="3252950"/>
                  <a:pt x="9516705" y="3450734"/>
                  <a:pt x="9462277" y="3629482"/>
                </a:cubicBezTo>
                <a:cubicBezTo>
                  <a:pt x="9144391" y="4672578"/>
                  <a:pt x="8300867" y="5284458"/>
                  <a:pt x="7101893" y="4935013"/>
                </a:cubicBezTo>
                <a:cubicBezTo>
                  <a:pt x="6689459" y="4815806"/>
                  <a:pt x="6122554" y="4981393"/>
                  <a:pt x="6030051" y="5522745"/>
                </a:cubicBezTo>
                <a:cubicBezTo>
                  <a:pt x="5998619" y="5707753"/>
                  <a:pt x="5957222" y="5907709"/>
                  <a:pt x="5858074" y="6061031"/>
                </a:cubicBezTo>
                <a:cubicBezTo>
                  <a:pt x="5634355" y="6406131"/>
                  <a:pt x="4922430" y="6658856"/>
                  <a:pt x="4505781" y="6237222"/>
                </a:cubicBezTo>
                <a:cubicBezTo>
                  <a:pt x="4342749" y="6072274"/>
                  <a:pt x="4209998" y="5877683"/>
                  <a:pt x="4059488" y="5699959"/>
                </a:cubicBezTo>
                <a:cubicBezTo>
                  <a:pt x="3820689" y="5418359"/>
                  <a:pt x="3618433" y="5084374"/>
                  <a:pt x="3327506" y="4873812"/>
                </a:cubicBezTo>
                <a:cubicBezTo>
                  <a:pt x="2967966" y="4613934"/>
                  <a:pt x="2503914" y="4647408"/>
                  <a:pt x="2072827" y="4690594"/>
                </a:cubicBezTo>
                <a:cubicBezTo>
                  <a:pt x="1574275" y="4740679"/>
                  <a:pt x="1095913" y="4730457"/>
                  <a:pt x="645786" y="4468278"/>
                </a:cubicBezTo>
                <a:cubicBezTo>
                  <a:pt x="96898" y="4148602"/>
                  <a:pt x="6948" y="3691193"/>
                  <a:pt x="230030" y="3226886"/>
                </a:cubicBezTo>
                <a:cubicBezTo>
                  <a:pt x="355115" y="2966494"/>
                  <a:pt x="532585" y="2731274"/>
                  <a:pt x="685140" y="2483788"/>
                </a:cubicBezTo>
                <a:cubicBezTo>
                  <a:pt x="823511" y="2258535"/>
                  <a:pt x="819040" y="2018330"/>
                  <a:pt x="659586" y="1810196"/>
                </a:cubicBezTo>
                <a:cubicBezTo>
                  <a:pt x="490932" y="1590180"/>
                  <a:pt x="323046" y="1368121"/>
                  <a:pt x="135739" y="1164458"/>
                </a:cubicBezTo>
                <a:cubicBezTo>
                  <a:pt x="85183" y="1109502"/>
                  <a:pt x="40064" y="1053889"/>
                  <a:pt x="72" y="997841"/>
                </a:cubicBezTo>
                <a:lnTo>
                  <a:pt x="0" y="997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E0634E-5619-3E11-0C6A-7BADD7B6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40" y="1114424"/>
            <a:ext cx="7422966" cy="1771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/>
            <a:r>
              <a:rPr lang="en-US" sz="5400" dirty="0"/>
              <a:t>05. </a:t>
            </a:r>
            <a:r>
              <a:rPr lang="en-US" sz="5400" dirty="0" err="1"/>
              <a:t>IFML</a:t>
            </a:r>
            <a:endParaRPr lang="en-US" sz="5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A0FECB-153C-9783-571B-9775B59C379C}"/>
              </a:ext>
            </a:extLst>
          </p:cNvPr>
          <p:cNvSpPr txBox="1"/>
          <p:nvPr/>
        </p:nvSpPr>
        <p:spPr>
          <a:xfrm>
            <a:off x="991534" y="3222318"/>
            <a:ext cx="5102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cura di:</a:t>
            </a:r>
          </a:p>
          <a:p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Samuele Pipitone</a:t>
            </a:r>
          </a:p>
        </p:txBody>
      </p:sp>
    </p:spTree>
    <p:extLst>
      <p:ext uri="{BB962C8B-B14F-4D97-AF65-F5344CB8AC3E}">
        <p14:creationId xmlns:p14="http://schemas.microsoft.com/office/powerpoint/2010/main" val="2879265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1887330"/>
            <a:ext cx="3638550" cy="3083340"/>
          </a:xfrm>
        </p:spPr>
        <p:txBody>
          <a:bodyPr anchor="t">
            <a:normAutofit/>
          </a:bodyPr>
          <a:lstStyle/>
          <a:p>
            <a:r>
              <a:rPr lang="it-IT" dirty="0" err="1"/>
              <a:t>Overview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Schema completo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17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25B1C1-96AF-9214-87CA-971E1FB42D8E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Schema completo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186E25-605C-9059-D542-1A30E8DA7C69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pic>
        <p:nvPicPr>
          <p:cNvPr id="6" name="Immagine 5" descr="Immagine che contiene testo, diagramma, Piano, schermata&#10;&#10;Descrizione generata automaticamente">
            <a:extLst>
              <a:ext uri="{FF2B5EF4-FFF2-40B4-BE49-F238E27FC236}">
                <a16:creationId xmlns:a16="http://schemas.microsoft.com/office/drawing/2014/main" id="{C650BD9C-B180-BCD6-703F-3FDD1AF34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50" y="1022555"/>
            <a:ext cx="9166699" cy="55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14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01. </a:t>
            </a:r>
            <a:br>
              <a:rPr lang="it-IT" dirty="0"/>
            </a:br>
            <a:r>
              <a:rPr lang="it-IT" dirty="0"/>
              <a:t>Scelta tesi ed invio richiesta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27EA54-153B-8327-31E4-48694C06DF0D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7248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5DC329-0B67-661F-D1BD-ECB339462870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EEFCAA-D726-8DAB-0320-C839FA91D72B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Scelta tesi ed invio richiesta</a:t>
            </a:r>
          </a:p>
        </p:txBody>
      </p:sp>
      <p:pic>
        <p:nvPicPr>
          <p:cNvPr id="7" name="Immagine 6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2A40B933-57E9-A0D6-716F-AB3C0A4D4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2" y="1094543"/>
            <a:ext cx="11762777" cy="50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43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01. </a:t>
            </a:r>
            <a:br>
              <a:rPr lang="it-IT" dirty="0"/>
            </a:br>
            <a:r>
              <a:rPr lang="it-IT" dirty="0"/>
              <a:t>Scelta tesi ed invio richiesta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 err="1"/>
              <a:t>Wireframe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1AF0D0-B1FA-2AA0-998C-97DE98577DED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0299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3FAC22-5B24-E07F-EBDE-F45EE479BE94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CF121A-8878-20A9-3C6C-285EF573CB87}"/>
              </a:ext>
            </a:extLst>
          </p:cNvPr>
          <p:cNvSpPr txBox="1"/>
          <p:nvPr/>
        </p:nvSpPr>
        <p:spPr>
          <a:xfrm>
            <a:off x="147782" y="316984"/>
            <a:ext cx="535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Scelta tesi ed invio richiesta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  <p:pic>
        <p:nvPicPr>
          <p:cNvPr id="7" name="Immagine 6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68F93DD4-4AE0-7DEF-1918-01A566A62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23" y="1069265"/>
            <a:ext cx="9725153" cy="51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29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DEF5DA-9677-422E-6510-4797DA8D5D5A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0B9860-9B7E-C682-37C8-4AF8E34CDE56}"/>
              </a:ext>
            </a:extLst>
          </p:cNvPr>
          <p:cNvSpPr txBox="1"/>
          <p:nvPr/>
        </p:nvSpPr>
        <p:spPr>
          <a:xfrm>
            <a:off x="147782" y="316984"/>
            <a:ext cx="568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Scelta tesi ed invio richiesta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  <p:pic>
        <p:nvPicPr>
          <p:cNvPr id="7" name="Immagine 6" descr="Immagine che contiene schermata, testo, Rettangolo, diagramma&#10;&#10;Descrizione generata automaticamente">
            <a:extLst>
              <a:ext uri="{FF2B5EF4-FFF2-40B4-BE49-F238E27FC236}">
                <a16:creationId xmlns:a16="http://schemas.microsoft.com/office/drawing/2014/main" id="{6EDD534E-3752-2D4B-19FB-FD307198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" y="957182"/>
            <a:ext cx="10034016" cy="52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9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6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600" y="334297"/>
            <a:ext cx="20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GLOSSARIO 1.2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64361" y="334297"/>
            <a:ext cx="421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DC07B7DE-8005-8608-5AAF-45B389257E12}"/>
              </a:ext>
            </a:extLst>
          </p:cNvPr>
          <p:cNvSpPr txBox="1">
            <a:spLocks/>
          </p:cNvSpPr>
          <p:nvPr/>
        </p:nvSpPr>
        <p:spPr>
          <a:xfrm>
            <a:off x="639096" y="1387389"/>
            <a:ext cx="10972800" cy="48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narrazione utilizza acronimi ed abbreviazioni, di seguito sono trascritti con il loro nome completo: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2717C93-A60A-E800-3ED2-9637E38E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6" y="1980408"/>
            <a:ext cx="10972800" cy="3869786"/>
          </a:xfrm>
        </p:spPr>
        <p:txBody>
          <a:bodyPr numCol="2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CCD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Consiglio di Coordinamento Didattico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CFU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Crediti Formativi Universitari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AI4ST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Intelligence for Science and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BUC(s)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Business Use Case(s)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App: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Applicazione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BPMN: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Business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Notation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CMMN: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Case Management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Notation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IFML: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Interaction Flow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PDF: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Portable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MAV: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Pagamento Mediante Avviso</a:t>
            </a: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887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pic>
        <p:nvPicPr>
          <p:cNvPr id="3" name="Immagine 2" descr="Immagine che contiene Rettangolo, schermata, schermo, diagramma&#10;&#10;Descrizione generata automaticamente">
            <a:extLst>
              <a:ext uri="{FF2B5EF4-FFF2-40B4-BE49-F238E27FC236}">
                <a16:creationId xmlns:a16="http://schemas.microsoft.com/office/drawing/2014/main" id="{5CB246E7-8B95-DCC3-7B5D-5AB7A3773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7" y="853239"/>
            <a:ext cx="10133366" cy="53361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2237F8-669B-838F-5D71-1CB489E0DB28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064C3F-60E8-CF3A-ABD5-BB27819ADC85}"/>
              </a:ext>
            </a:extLst>
          </p:cNvPr>
          <p:cNvSpPr txBox="1"/>
          <p:nvPr/>
        </p:nvSpPr>
        <p:spPr>
          <a:xfrm>
            <a:off x="147782" y="316984"/>
            <a:ext cx="558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Scelta tesi ed invio richiesta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0052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pic>
        <p:nvPicPr>
          <p:cNvPr id="5" name="Immagine 4" descr="Immagine che contiene testo, schermata, software, schermo">
            <a:extLst>
              <a:ext uri="{FF2B5EF4-FFF2-40B4-BE49-F238E27FC236}">
                <a16:creationId xmlns:a16="http://schemas.microsoft.com/office/drawing/2014/main" id="{55BA9F42-E511-023B-385B-C65D3CF9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49" y="850623"/>
            <a:ext cx="10143301" cy="534141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E8035A-693F-C503-7FDD-8CA3B06837A8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D11844-F293-F772-BD79-78AF9FD926A1}"/>
              </a:ext>
            </a:extLst>
          </p:cNvPr>
          <p:cNvSpPr txBox="1"/>
          <p:nvPr/>
        </p:nvSpPr>
        <p:spPr>
          <a:xfrm>
            <a:off x="147782" y="316984"/>
            <a:ext cx="564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Scelta tesi ed invio richiesta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0124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pic>
        <p:nvPicPr>
          <p:cNvPr id="5" name="Immagine 4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C5696DB3-8281-2C11-8451-0E80C909A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" y="829203"/>
            <a:ext cx="10224655" cy="538426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40013CE-EA46-ED24-57CD-16564043F2BF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C3E7AF-BA8A-6B6E-CCD0-62AF91B9075F}"/>
              </a:ext>
            </a:extLst>
          </p:cNvPr>
          <p:cNvSpPr txBox="1"/>
          <p:nvPr/>
        </p:nvSpPr>
        <p:spPr>
          <a:xfrm>
            <a:off x="147782" y="316984"/>
            <a:ext cx="53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Scelta tesi ed invio richiesta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4725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02. </a:t>
            </a:r>
            <a:br>
              <a:rPr lang="it-IT" dirty="0"/>
            </a:br>
            <a:r>
              <a:rPr lang="it-IT" dirty="0"/>
              <a:t>Accettazione tesi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5FD074-4EF6-4167-E6DC-C745D4C7C4D4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600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69CE89-3EBA-4539-D213-FE14F8C7433F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30A59FB-9BE6-7573-7F1E-A2386B61E2D2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Accettazione tesi</a:t>
            </a:r>
          </a:p>
        </p:txBody>
      </p:sp>
      <p:pic>
        <p:nvPicPr>
          <p:cNvPr id="11" name="Immagine 10" descr="Immagine che contiene testo, schermata, diagramma, schermo&#10;&#10;Descrizione generata automaticamente">
            <a:extLst>
              <a:ext uri="{FF2B5EF4-FFF2-40B4-BE49-F238E27FC236}">
                <a16:creationId xmlns:a16="http://schemas.microsoft.com/office/drawing/2014/main" id="{51DCF661-D696-3B98-1D43-5B226ED5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1754445"/>
            <a:ext cx="64865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07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02. </a:t>
            </a:r>
            <a:br>
              <a:rPr lang="it-IT" dirty="0"/>
            </a:br>
            <a:r>
              <a:rPr lang="it-IT" dirty="0"/>
              <a:t>Accettazione tesi- </a:t>
            </a:r>
            <a:r>
              <a:rPr lang="it-IT" dirty="0" err="1"/>
              <a:t>Wireframe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02B4CBF-806A-702B-2812-96D3D68805B1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5316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F1BDD8A-2C1C-DEE3-95AA-AAC614BEC173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CB1261-AD76-BE78-CB43-11719C225082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Accettazione tesi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  <p:pic>
        <p:nvPicPr>
          <p:cNvPr id="7" name="Immagine 6" descr="Immagine che contiene schermata, testo, schermo, software&#10;&#10;Descrizione generata automaticamente">
            <a:extLst>
              <a:ext uri="{FF2B5EF4-FFF2-40B4-BE49-F238E27FC236}">
                <a16:creationId xmlns:a16="http://schemas.microsoft.com/office/drawing/2014/main" id="{6C31BC1A-9EB1-7948-309B-4F120105D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32" y="1189321"/>
            <a:ext cx="8856935" cy="46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237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03. </a:t>
            </a:r>
            <a:br>
              <a:rPr lang="it-IT" dirty="0"/>
            </a:br>
            <a:r>
              <a:rPr lang="it-IT" dirty="0"/>
              <a:t>Chiusura stage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21A4AD-4C71-83D1-FFBE-DC256E5739EB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7121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79A7B4-B286-D2B7-9F9B-2D604546BFD4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373439-89A0-7BA3-62F9-55ECE010B1DC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Chiusura stage</a:t>
            </a:r>
          </a:p>
        </p:txBody>
      </p:sp>
      <p:pic>
        <p:nvPicPr>
          <p:cNvPr id="7" name="Immagine 6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2F8DA019-FC22-EF76-B7F3-B3B18C9C1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14" y="997966"/>
            <a:ext cx="9162772" cy="53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18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03. </a:t>
            </a:r>
            <a:br>
              <a:rPr lang="it-IT" dirty="0"/>
            </a:br>
            <a:r>
              <a:rPr lang="it-IT" dirty="0"/>
              <a:t>Chiusura stage - </a:t>
            </a:r>
            <a:r>
              <a:rPr lang="it-IT" dirty="0" err="1"/>
              <a:t>Wireframe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372C0D-0825-2355-AA25-E930462EDA2D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48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077F0382-62A9-4892-8762-DE925767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449CBA-4E79-4D04-90E8-F06D2CBB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9528226" cy="6457764"/>
          </a:xfrm>
          <a:custGeom>
            <a:avLst/>
            <a:gdLst>
              <a:gd name="connsiteX0" fmla="*/ 2736475 w 9528226"/>
              <a:gd name="connsiteY0" fmla="*/ 4943824 h 6457764"/>
              <a:gd name="connsiteX1" fmla="*/ 3063896 w 9528226"/>
              <a:gd name="connsiteY1" fmla="*/ 5271245 h 6457764"/>
              <a:gd name="connsiteX2" fmla="*/ 2736475 w 9528226"/>
              <a:gd name="connsiteY2" fmla="*/ 5598667 h 6457764"/>
              <a:gd name="connsiteX3" fmla="*/ 2409054 w 9528226"/>
              <a:gd name="connsiteY3" fmla="*/ 5271245 h 6457764"/>
              <a:gd name="connsiteX4" fmla="*/ 2736475 w 9528226"/>
              <a:gd name="connsiteY4" fmla="*/ 4943824 h 6457764"/>
              <a:gd name="connsiteX5" fmla="*/ 44916 w 9528226"/>
              <a:gd name="connsiteY5" fmla="*/ 1742226 h 6457764"/>
              <a:gd name="connsiteX6" fmla="*/ 467728 w 9528226"/>
              <a:gd name="connsiteY6" fmla="*/ 2165037 h 6457764"/>
              <a:gd name="connsiteX7" fmla="*/ 44916 w 9528226"/>
              <a:gd name="connsiteY7" fmla="*/ 2587850 h 6457764"/>
              <a:gd name="connsiteX8" fmla="*/ 0 w 9528226"/>
              <a:gd name="connsiteY8" fmla="*/ 2583322 h 6457764"/>
              <a:gd name="connsiteX9" fmla="*/ 0 w 9528226"/>
              <a:gd name="connsiteY9" fmla="*/ 1746754 h 6457764"/>
              <a:gd name="connsiteX10" fmla="*/ 8146150 w 9528226"/>
              <a:gd name="connsiteY10" fmla="*/ 164844 h 6457764"/>
              <a:gd name="connsiteX11" fmla="*/ 8568962 w 9528226"/>
              <a:gd name="connsiteY11" fmla="*/ 587657 h 6457764"/>
              <a:gd name="connsiteX12" fmla="*/ 8146150 w 9528226"/>
              <a:gd name="connsiteY12" fmla="*/ 1010469 h 6457764"/>
              <a:gd name="connsiteX13" fmla="*/ 7723339 w 9528226"/>
              <a:gd name="connsiteY13" fmla="*/ 587657 h 6457764"/>
              <a:gd name="connsiteX14" fmla="*/ 8146150 w 9528226"/>
              <a:gd name="connsiteY14" fmla="*/ 164844 h 6457764"/>
              <a:gd name="connsiteX15" fmla="*/ 0 w 9528226"/>
              <a:gd name="connsiteY15" fmla="*/ 0 h 6457764"/>
              <a:gd name="connsiteX16" fmla="*/ 3639996 w 9528226"/>
              <a:gd name="connsiteY16" fmla="*/ 0 h 6457764"/>
              <a:gd name="connsiteX17" fmla="*/ 3807018 w 9528226"/>
              <a:gd name="connsiteY17" fmla="*/ 175279 h 6457764"/>
              <a:gd name="connsiteX18" fmla="*/ 5197388 w 9528226"/>
              <a:gd name="connsiteY18" fmla="*/ 392484 h 6457764"/>
              <a:gd name="connsiteX19" fmla="*/ 5832777 w 9528226"/>
              <a:gd name="connsiteY19" fmla="*/ 125323 h 6457764"/>
              <a:gd name="connsiteX20" fmla="*/ 7115053 w 9528226"/>
              <a:gd name="connsiteY20" fmla="*/ 908157 h 6457764"/>
              <a:gd name="connsiteX21" fmla="*/ 7598273 w 9528226"/>
              <a:gd name="connsiteY21" fmla="*/ 1476979 h 6457764"/>
              <a:gd name="connsiteX22" fmla="*/ 8473354 w 9528226"/>
              <a:gd name="connsiteY22" fmla="*/ 1654191 h 6457764"/>
              <a:gd name="connsiteX23" fmla="*/ 9178759 w 9528226"/>
              <a:gd name="connsiteY23" fmla="*/ 1960834 h 6457764"/>
              <a:gd name="connsiteX24" fmla="*/ 9526671 w 9528226"/>
              <a:gd name="connsiteY24" fmla="*/ 3063087 h 6457764"/>
              <a:gd name="connsiteX25" fmla="*/ 9462277 w 9528226"/>
              <a:gd name="connsiteY25" fmla="*/ 3629482 h 6457764"/>
              <a:gd name="connsiteX26" fmla="*/ 7101893 w 9528226"/>
              <a:gd name="connsiteY26" fmla="*/ 4935013 h 6457764"/>
              <a:gd name="connsiteX27" fmla="*/ 6030051 w 9528226"/>
              <a:gd name="connsiteY27" fmla="*/ 5522745 h 6457764"/>
              <a:gd name="connsiteX28" fmla="*/ 5858074 w 9528226"/>
              <a:gd name="connsiteY28" fmla="*/ 6061031 h 6457764"/>
              <a:gd name="connsiteX29" fmla="*/ 4505781 w 9528226"/>
              <a:gd name="connsiteY29" fmla="*/ 6237222 h 6457764"/>
              <a:gd name="connsiteX30" fmla="*/ 4059488 w 9528226"/>
              <a:gd name="connsiteY30" fmla="*/ 5699959 h 6457764"/>
              <a:gd name="connsiteX31" fmla="*/ 3327506 w 9528226"/>
              <a:gd name="connsiteY31" fmla="*/ 4873812 h 6457764"/>
              <a:gd name="connsiteX32" fmla="*/ 2072827 w 9528226"/>
              <a:gd name="connsiteY32" fmla="*/ 4690594 h 6457764"/>
              <a:gd name="connsiteX33" fmla="*/ 645786 w 9528226"/>
              <a:gd name="connsiteY33" fmla="*/ 4468278 h 6457764"/>
              <a:gd name="connsiteX34" fmla="*/ 230030 w 9528226"/>
              <a:gd name="connsiteY34" fmla="*/ 3226886 h 6457764"/>
              <a:gd name="connsiteX35" fmla="*/ 685140 w 9528226"/>
              <a:gd name="connsiteY35" fmla="*/ 2483788 h 6457764"/>
              <a:gd name="connsiteX36" fmla="*/ 659586 w 9528226"/>
              <a:gd name="connsiteY36" fmla="*/ 1810196 h 6457764"/>
              <a:gd name="connsiteX37" fmla="*/ 135739 w 9528226"/>
              <a:gd name="connsiteY37" fmla="*/ 1164458 h 6457764"/>
              <a:gd name="connsiteX38" fmla="*/ 72 w 9528226"/>
              <a:gd name="connsiteY38" fmla="*/ 997841 h 6457764"/>
              <a:gd name="connsiteX39" fmla="*/ 0 w 9528226"/>
              <a:gd name="connsiteY39" fmla="*/ 997725 h 645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28226" h="6457764">
                <a:moveTo>
                  <a:pt x="2736475" y="4943824"/>
                </a:moveTo>
                <a:cubicBezTo>
                  <a:pt x="2917304" y="4943824"/>
                  <a:pt x="3063896" y="5090416"/>
                  <a:pt x="3063896" y="5271245"/>
                </a:cubicBezTo>
                <a:cubicBezTo>
                  <a:pt x="3063896" y="5452075"/>
                  <a:pt x="2917304" y="5598667"/>
                  <a:pt x="2736475" y="5598667"/>
                </a:cubicBezTo>
                <a:cubicBezTo>
                  <a:pt x="2555645" y="5598667"/>
                  <a:pt x="2409054" y="5452075"/>
                  <a:pt x="2409054" y="5271245"/>
                </a:cubicBezTo>
                <a:cubicBezTo>
                  <a:pt x="2409054" y="5090416"/>
                  <a:pt x="2555645" y="4943824"/>
                  <a:pt x="2736475" y="4943824"/>
                </a:cubicBezTo>
                <a:close/>
                <a:moveTo>
                  <a:pt x="44916" y="1742226"/>
                </a:moveTo>
                <a:cubicBezTo>
                  <a:pt x="278428" y="1742226"/>
                  <a:pt x="467728" y="1931525"/>
                  <a:pt x="467728" y="2165037"/>
                </a:cubicBezTo>
                <a:cubicBezTo>
                  <a:pt x="467728" y="2398550"/>
                  <a:pt x="278428" y="2587850"/>
                  <a:pt x="44916" y="2587850"/>
                </a:cubicBezTo>
                <a:lnTo>
                  <a:pt x="0" y="2583322"/>
                </a:lnTo>
                <a:lnTo>
                  <a:pt x="0" y="1746754"/>
                </a:lnTo>
                <a:close/>
                <a:moveTo>
                  <a:pt x="8146150" y="164844"/>
                </a:moveTo>
                <a:cubicBezTo>
                  <a:pt x="8379663" y="164844"/>
                  <a:pt x="8568962" y="354144"/>
                  <a:pt x="8568962" y="587657"/>
                </a:cubicBezTo>
                <a:cubicBezTo>
                  <a:pt x="8568962" y="821169"/>
                  <a:pt x="8379663" y="1010469"/>
                  <a:pt x="8146150" y="1010469"/>
                </a:cubicBezTo>
                <a:cubicBezTo>
                  <a:pt x="7912638" y="1010469"/>
                  <a:pt x="7723339" y="821169"/>
                  <a:pt x="7723339" y="587657"/>
                </a:cubicBezTo>
                <a:cubicBezTo>
                  <a:pt x="7723339" y="354144"/>
                  <a:pt x="7912638" y="164844"/>
                  <a:pt x="8146150" y="164844"/>
                </a:cubicBezTo>
                <a:close/>
                <a:moveTo>
                  <a:pt x="0" y="0"/>
                </a:moveTo>
                <a:lnTo>
                  <a:pt x="3639996" y="0"/>
                </a:lnTo>
                <a:lnTo>
                  <a:pt x="3807018" y="175279"/>
                </a:lnTo>
                <a:cubicBezTo>
                  <a:pt x="4183423" y="552322"/>
                  <a:pt x="4665363" y="699894"/>
                  <a:pt x="5197388" y="392484"/>
                </a:cubicBezTo>
                <a:cubicBezTo>
                  <a:pt x="5395811" y="277877"/>
                  <a:pt x="5612122" y="157775"/>
                  <a:pt x="5832777" y="125323"/>
                </a:cubicBezTo>
                <a:cubicBezTo>
                  <a:pt x="6401726" y="41635"/>
                  <a:pt x="6838437" y="330133"/>
                  <a:pt x="7115053" y="908157"/>
                </a:cubicBezTo>
                <a:cubicBezTo>
                  <a:pt x="7226084" y="1140054"/>
                  <a:pt x="7336603" y="1393929"/>
                  <a:pt x="7598273" y="1476979"/>
                </a:cubicBezTo>
                <a:cubicBezTo>
                  <a:pt x="7880639" y="1566416"/>
                  <a:pt x="8177826" y="1618417"/>
                  <a:pt x="8473354" y="1654191"/>
                </a:cubicBezTo>
                <a:cubicBezTo>
                  <a:pt x="8745115" y="1686900"/>
                  <a:pt x="8988003" y="1764967"/>
                  <a:pt x="9178759" y="1960834"/>
                </a:cubicBezTo>
                <a:cubicBezTo>
                  <a:pt x="9477863" y="2267988"/>
                  <a:pt x="9539448" y="2652569"/>
                  <a:pt x="9526671" y="3063087"/>
                </a:cubicBezTo>
                <a:cubicBezTo>
                  <a:pt x="9506611" y="3252950"/>
                  <a:pt x="9516705" y="3450734"/>
                  <a:pt x="9462277" y="3629482"/>
                </a:cubicBezTo>
                <a:cubicBezTo>
                  <a:pt x="9144391" y="4672578"/>
                  <a:pt x="8300867" y="5284458"/>
                  <a:pt x="7101893" y="4935013"/>
                </a:cubicBezTo>
                <a:cubicBezTo>
                  <a:pt x="6689459" y="4815806"/>
                  <a:pt x="6122554" y="4981393"/>
                  <a:pt x="6030051" y="5522745"/>
                </a:cubicBezTo>
                <a:cubicBezTo>
                  <a:pt x="5998619" y="5707753"/>
                  <a:pt x="5957222" y="5907709"/>
                  <a:pt x="5858074" y="6061031"/>
                </a:cubicBezTo>
                <a:cubicBezTo>
                  <a:pt x="5634355" y="6406131"/>
                  <a:pt x="4922430" y="6658856"/>
                  <a:pt x="4505781" y="6237222"/>
                </a:cubicBezTo>
                <a:cubicBezTo>
                  <a:pt x="4342749" y="6072274"/>
                  <a:pt x="4209998" y="5877683"/>
                  <a:pt x="4059488" y="5699959"/>
                </a:cubicBezTo>
                <a:cubicBezTo>
                  <a:pt x="3820689" y="5418359"/>
                  <a:pt x="3618433" y="5084374"/>
                  <a:pt x="3327506" y="4873812"/>
                </a:cubicBezTo>
                <a:cubicBezTo>
                  <a:pt x="2967966" y="4613934"/>
                  <a:pt x="2503914" y="4647408"/>
                  <a:pt x="2072827" y="4690594"/>
                </a:cubicBezTo>
                <a:cubicBezTo>
                  <a:pt x="1574275" y="4740679"/>
                  <a:pt x="1095913" y="4730457"/>
                  <a:pt x="645786" y="4468278"/>
                </a:cubicBezTo>
                <a:cubicBezTo>
                  <a:pt x="96898" y="4148602"/>
                  <a:pt x="6948" y="3691193"/>
                  <a:pt x="230030" y="3226886"/>
                </a:cubicBezTo>
                <a:cubicBezTo>
                  <a:pt x="355115" y="2966494"/>
                  <a:pt x="532585" y="2731274"/>
                  <a:pt x="685140" y="2483788"/>
                </a:cubicBezTo>
                <a:cubicBezTo>
                  <a:pt x="823511" y="2258535"/>
                  <a:pt x="819040" y="2018330"/>
                  <a:pt x="659586" y="1810196"/>
                </a:cubicBezTo>
                <a:cubicBezTo>
                  <a:pt x="490932" y="1590180"/>
                  <a:pt x="323046" y="1368121"/>
                  <a:pt x="135739" y="1164458"/>
                </a:cubicBezTo>
                <a:cubicBezTo>
                  <a:pt x="85183" y="1109502"/>
                  <a:pt x="40064" y="1053889"/>
                  <a:pt x="72" y="997841"/>
                </a:cubicBezTo>
                <a:lnTo>
                  <a:pt x="0" y="997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E0634E-5619-3E11-0C6A-7BADD7B6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40" y="1114424"/>
            <a:ext cx="7422966" cy="1771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/>
            <a:r>
              <a:rPr lang="en-US" sz="5400" dirty="0"/>
              <a:t>03. Business Use Case</a:t>
            </a:r>
          </a:p>
        </p:txBody>
      </p:sp>
    </p:spTree>
    <p:extLst>
      <p:ext uri="{BB962C8B-B14F-4D97-AF65-F5344CB8AC3E}">
        <p14:creationId xmlns:p14="http://schemas.microsoft.com/office/powerpoint/2010/main" val="1156701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77616A-BC58-FB67-6FB8-B8317F360CA1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4EED04-718D-A2EF-620C-AE821FD94F79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Chiusura stage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  <p:pic>
        <p:nvPicPr>
          <p:cNvPr id="7" name="Immagine 6" descr="Immagine che contiene schermata, testo, schermo, software&#10;&#10;Descrizione generata automaticamente">
            <a:extLst>
              <a:ext uri="{FF2B5EF4-FFF2-40B4-BE49-F238E27FC236}">
                <a16:creationId xmlns:a16="http://schemas.microsoft.com/office/drawing/2014/main" id="{213BA564-DD1F-5559-B509-B1AB036E5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20" y="946112"/>
            <a:ext cx="9429959" cy="49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664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34CCDB-A2DF-5284-1F61-AB808B878A89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FB8C1E8-9652-8193-0491-EFD00B4B264C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Chiusura stage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  <p:pic>
        <p:nvPicPr>
          <p:cNvPr id="7" name="Immagine 6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E07A46E6-FD57-3E84-1EC4-59E81D74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02" y="1043017"/>
            <a:ext cx="9412595" cy="4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131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  <p:pic>
        <p:nvPicPr>
          <p:cNvPr id="3" name="Immagine 2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685E4B36-291E-838F-7588-DD15EFED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0" y="858891"/>
            <a:ext cx="9761220" cy="514021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BDF5B7-3938-8B86-42A6-CA1CF66560FC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C1DA0E-1408-F3EC-FA9D-86B9CF65FA5C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Chiusura stage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04420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04. </a:t>
            </a:r>
            <a:br>
              <a:rPr lang="it-IT" dirty="0"/>
            </a:br>
            <a:r>
              <a:rPr lang="it-IT" dirty="0"/>
              <a:t>Accesso a sessione di laurea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935777-B24D-64B5-15E2-FB89925F4236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41580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8408FE-11C8-84B8-BEE3-A8C7701587B3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1DBDE9-96B9-C944-9064-6C1E52495D95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Accesso a sessione di laurea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E457528A-D60E-5372-6275-195363450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84" y="933662"/>
            <a:ext cx="4739831" cy="56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999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0DFD9-DB51-3506-5EA1-0036538B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04. </a:t>
            </a:r>
            <a:br>
              <a:rPr lang="it-IT" dirty="0"/>
            </a:br>
            <a:r>
              <a:rPr lang="it-IT" dirty="0"/>
              <a:t>Accesso a sessione di laurea - </a:t>
            </a:r>
            <a:r>
              <a:rPr lang="it-IT" dirty="0" err="1"/>
              <a:t>Wireframe</a:t>
            </a:r>
            <a:endParaRPr lang="it-IT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75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30CEBD-8C23-0DCC-859E-BF2620835B7B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37059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  <p:pic>
        <p:nvPicPr>
          <p:cNvPr id="5" name="Immagine 4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49FB38A7-41FD-0DAE-048F-DA318FE8A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93" y="911415"/>
            <a:ext cx="9912414" cy="52198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614AC30-F109-0DF3-6BEC-77F49E8CF0AD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10A487-EF0A-6C2F-44A8-30DB334651C2}"/>
              </a:ext>
            </a:extLst>
          </p:cNvPr>
          <p:cNvSpPr txBox="1"/>
          <p:nvPr/>
        </p:nvSpPr>
        <p:spPr>
          <a:xfrm>
            <a:off x="147782" y="316984"/>
            <a:ext cx="544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Accesso a sessione di laurea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3935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  <p:pic>
        <p:nvPicPr>
          <p:cNvPr id="3" name="Immagine 2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D9E2B669-6383-07D2-A988-84FF5BEB3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09" y="914320"/>
            <a:ext cx="9901382" cy="521402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7F54B18-862E-5FB5-169B-BF108DE7B7A5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47025A-D255-381C-D0E7-235922F90A00}"/>
              </a:ext>
            </a:extLst>
          </p:cNvPr>
          <p:cNvSpPr txBox="1"/>
          <p:nvPr/>
        </p:nvSpPr>
        <p:spPr>
          <a:xfrm>
            <a:off x="147782" y="316984"/>
            <a:ext cx="577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Accesso a sessione di laurea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1034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  <p:pic>
        <p:nvPicPr>
          <p:cNvPr id="5" name="Immagine 4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F873620F-E3F5-9C45-21D4-5CE497E4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38" y="915547"/>
            <a:ext cx="9896723" cy="521157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3EBAA0-A355-08A4-5B85-4CA1078A7986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13FA5D-8852-1BEE-0636-3EF373A37204}"/>
              </a:ext>
            </a:extLst>
          </p:cNvPr>
          <p:cNvSpPr txBox="1"/>
          <p:nvPr/>
        </p:nvSpPr>
        <p:spPr>
          <a:xfrm>
            <a:off x="147782" y="316984"/>
            <a:ext cx="535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Accesso a sessione di laurea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0198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79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64A502-9C71-0774-E086-876CE1B8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05. </a:t>
            </a:r>
            <a:br>
              <a:rPr lang="it-IT" dirty="0"/>
            </a:br>
            <a:r>
              <a:rPr lang="it-IT" dirty="0"/>
              <a:t>Questionario Almalaurea</a:t>
            </a:r>
            <a:endParaRPr lang="it-IT" sz="3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D2164D-4E68-6DB7-9E46-5F9527ACB857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025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717C93-A60A-E800-3ED2-9637E38E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69285"/>
            <a:ext cx="10972800" cy="784480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template utilizzato per la narrazione degli scenari che descrivono le interazioni prevedibili e le istanze di processo e le pratiche del caso è offerto da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Bridging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Gap</a:t>
            </a:r>
            <a:r>
              <a:rPr lang="it-IT" b="1" spc="24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it-IT" spc="24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213EE9-2812-F73E-8ECA-E535F4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8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B32B28-51D0-6E91-6472-57778702E7DB}"/>
              </a:ext>
            </a:extLst>
          </p:cNvPr>
          <p:cNvSpPr txBox="1"/>
          <p:nvPr/>
        </p:nvSpPr>
        <p:spPr>
          <a:xfrm>
            <a:off x="609599" y="334297"/>
            <a:ext cx="2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Business Use Case</a:t>
            </a:r>
            <a:endParaRPr lang="it-IT" dirty="0">
              <a:latin typeface="+mj-l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15DF70-1FF4-665E-CB86-EE0A06C05703}"/>
              </a:ext>
            </a:extLst>
          </p:cNvPr>
          <p:cNvSpPr txBox="1"/>
          <p:nvPr/>
        </p:nvSpPr>
        <p:spPr>
          <a:xfrm>
            <a:off x="7325033" y="334297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CC21068-BC02-B93C-5758-023907A78824}"/>
              </a:ext>
            </a:extLst>
          </p:cNvPr>
          <p:cNvSpPr txBox="1">
            <a:spLocks/>
          </p:cNvSpPr>
          <p:nvPr/>
        </p:nvSpPr>
        <p:spPr>
          <a:xfrm>
            <a:off x="609599" y="2857749"/>
            <a:ext cx="10972800" cy="289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Tale template mette a disposizione i seguenti elementi fondamentali:</a:t>
            </a:r>
          </a:p>
          <a:p>
            <a:endParaRPr lang="it-IT" sz="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Breve descrizione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Attori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Precondizioni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flow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Alternate flow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 condizioni</a:t>
            </a:r>
          </a:p>
          <a:p>
            <a:endParaRPr lang="it-IT" spc="24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632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80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7E0CF4-5D65-4D59-36D9-2F9E1B77A14B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47E89B-A59F-1FAB-9D25-519B1FA29A59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Questionario Almalaurea</a:t>
            </a:r>
          </a:p>
        </p:txBody>
      </p:sp>
      <p:pic>
        <p:nvPicPr>
          <p:cNvPr id="7" name="Immagine 6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96217428-A0AA-955A-2ED2-B1C0BEB8B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" y="1781715"/>
            <a:ext cx="10576370" cy="32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33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81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64A502-9C71-0774-E086-876CE1B8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05. </a:t>
            </a:r>
            <a:br>
              <a:rPr lang="it-IT" dirty="0"/>
            </a:br>
            <a:r>
              <a:rPr lang="it-IT" dirty="0"/>
              <a:t>Questionario Almalaurea - </a:t>
            </a:r>
            <a:r>
              <a:rPr lang="it-IT" dirty="0" err="1"/>
              <a:t>Wireframe</a:t>
            </a:r>
            <a:endParaRPr lang="it-IT" sz="3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8DD78E-CB14-95E2-B4B4-5F400D6DF51E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2842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82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9389EA3-453B-CADC-6FE2-E7428FEF654F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B8CF26-EB07-7254-C8B2-F1937F6D1016}"/>
              </a:ext>
            </a:extLst>
          </p:cNvPr>
          <p:cNvSpPr txBox="1"/>
          <p:nvPr/>
        </p:nvSpPr>
        <p:spPr>
          <a:xfrm>
            <a:off x="147782" y="316984"/>
            <a:ext cx="496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Questionario Almalaurea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  <p:pic>
        <p:nvPicPr>
          <p:cNvPr id="7" name="Immagine 6" descr="Immagine che contiene schermata, testo, schermo, Rettangolo&#10;&#10;Descrizione generata automaticamente">
            <a:extLst>
              <a:ext uri="{FF2B5EF4-FFF2-40B4-BE49-F238E27FC236}">
                <a16:creationId xmlns:a16="http://schemas.microsoft.com/office/drawing/2014/main" id="{0730034C-625C-300A-915F-85CB683E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4" y="1069270"/>
            <a:ext cx="10040112" cy="52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347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83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9389EA3-453B-CADC-6FE2-E7428FEF654F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B8CF26-EB07-7254-C8B2-F1937F6D1016}"/>
              </a:ext>
            </a:extLst>
          </p:cNvPr>
          <p:cNvSpPr txBox="1"/>
          <p:nvPr/>
        </p:nvSpPr>
        <p:spPr>
          <a:xfrm>
            <a:off x="147782" y="316984"/>
            <a:ext cx="496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Questionario Almalaurea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  <p:pic>
        <p:nvPicPr>
          <p:cNvPr id="6" name="Immagine 5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898D05B5-2746-72AF-4024-76289032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4" y="1011072"/>
            <a:ext cx="10497312" cy="55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307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84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64A502-9C71-0774-E086-876CE1B8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06. </a:t>
            </a:r>
            <a:br>
              <a:rPr lang="it-IT" dirty="0"/>
            </a:br>
            <a:r>
              <a:rPr lang="it-IT" dirty="0"/>
              <a:t>Carica documenti</a:t>
            </a:r>
            <a:endParaRPr lang="it-IT" sz="3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91F436-E01A-3AFB-96FB-B53BE2B9E729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5065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85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EC57CD0-45E3-BFF5-0054-E81C39FF5B2A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57DEA5-F73C-9E0D-87A9-DA92621CEF3D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Carica documenti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56C404BE-1C7F-A302-7F8B-243F4068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02" y="876998"/>
            <a:ext cx="5299995" cy="54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832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86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64A502-9C71-0774-E086-876CE1B8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06. </a:t>
            </a:r>
            <a:br>
              <a:rPr lang="it-IT" dirty="0"/>
            </a:br>
            <a:r>
              <a:rPr lang="it-IT" dirty="0"/>
              <a:t>Carica documenti - </a:t>
            </a:r>
            <a:r>
              <a:rPr lang="it-IT" dirty="0" err="1"/>
              <a:t>Wireframe</a:t>
            </a:r>
            <a:endParaRPr lang="it-IT" sz="3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8CA6C6-BA16-48CB-AC35-9B2F2D01B6F0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31439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87</a:t>
            </a:fld>
            <a:endParaRPr lang="en-US"/>
          </a:p>
        </p:txBody>
      </p:sp>
      <p:pic>
        <p:nvPicPr>
          <p:cNvPr id="3" name="Immagine 2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FB7800AD-88C6-9E9C-6C67-F2D96F5C8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54" y="921696"/>
            <a:ext cx="9522691" cy="501460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60B9F04-CDD1-D0E6-A008-3B53F8A13259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39B9582-648E-4FCD-B061-6D87709DC3B6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Carica documenti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9008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88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64A502-9C71-0774-E086-876CE1B8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07. </a:t>
            </a:r>
            <a:br>
              <a:rPr lang="it-IT" dirty="0"/>
            </a:br>
            <a:r>
              <a:rPr lang="it-IT" dirty="0"/>
              <a:t>Pagamento bollettino</a:t>
            </a:r>
            <a:endParaRPr lang="it-IT" sz="3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CFAA88E-A5B0-BA8C-E7A1-3FC06D98A370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20177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89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7A2BCF-B4D4-B394-8A63-CE1F150428CC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F71F880-B3AB-2B90-C654-7561DD058022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Pagamento bollettino</a:t>
            </a:r>
          </a:p>
        </p:txBody>
      </p:sp>
      <p:pic>
        <p:nvPicPr>
          <p:cNvPr id="7" name="Immagine 6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CA6A6DB6-8800-B0ED-1DE6-FBFC6B0E7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37" y="1376362"/>
            <a:ext cx="61055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5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471701-3392-4423-9BBA-6C527C5CB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D76E52-D962-40CA-BF38-0872E0A2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7"/>
            <a:ext cx="10547975" cy="6467097"/>
          </a:xfrm>
          <a:custGeom>
            <a:avLst/>
            <a:gdLst>
              <a:gd name="connsiteX0" fmla="*/ 2504457 w 8648699"/>
              <a:gd name="connsiteY0" fmla="*/ 3933023 h 5302627"/>
              <a:gd name="connsiteX1" fmla="*/ 2800662 w 8648699"/>
              <a:gd name="connsiteY1" fmla="*/ 4229228 h 5302627"/>
              <a:gd name="connsiteX2" fmla="*/ 2504457 w 8648699"/>
              <a:gd name="connsiteY2" fmla="*/ 4525434 h 5302627"/>
              <a:gd name="connsiteX3" fmla="*/ 2208251 w 8648699"/>
              <a:gd name="connsiteY3" fmla="*/ 4229228 h 5302627"/>
              <a:gd name="connsiteX4" fmla="*/ 2504457 w 8648699"/>
              <a:gd name="connsiteY4" fmla="*/ 3933023 h 5302627"/>
              <a:gd name="connsiteX5" fmla="*/ 69505 w 8648699"/>
              <a:gd name="connsiteY5" fmla="*/ 1036657 h 5302627"/>
              <a:gd name="connsiteX6" fmla="*/ 452007 w 8648699"/>
              <a:gd name="connsiteY6" fmla="*/ 1419158 h 5302627"/>
              <a:gd name="connsiteX7" fmla="*/ 69505 w 8648699"/>
              <a:gd name="connsiteY7" fmla="*/ 1801660 h 5302627"/>
              <a:gd name="connsiteX8" fmla="*/ 0 w 8648699"/>
              <a:gd name="connsiteY8" fmla="*/ 1794654 h 5302627"/>
              <a:gd name="connsiteX9" fmla="*/ 0 w 8648699"/>
              <a:gd name="connsiteY9" fmla="*/ 1043663 h 5302627"/>
              <a:gd name="connsiteX10" fmla="*/ 7016675 w 8648699"/>
              <a:gd name="connsiteY10" fmla="*/ 0 h 5302627"/>
              <a:gd name="connsiteX11" fmla="*/ 7780099 w 8648699"/>
              <a:gd name="connsiteY11" fmla="*/ 0 h 5302627"/>
              <a:gd name="connsiteX12" fmla="*/ 7773118 w 8648699"/>
              <a:gd name="connsiteY12" fmla="*/ 69249 h 5302627"/>
              <a:gd name="connsiteX13" fmla="*/ 7398387 w 8648699"/>
              <a:gd name="connsiteY13" fmla="*/ 374663 h 5302627"/>
              <a:gd name="connsiteX14" fmla="*/ 7023656 w 8648699"/>
              <a:gd name="connsiteY14" fmla="*/ 69249 h 5302627"/>
              <a:gd name="connsiteX15" fmla="*/ 0 w 8648699"/>
              <a:gd name="connsiteY15" fmla="*/ 0 h 5302627"/>
              <a:gd name="connsiteX16" fmla="*/ 6294179 w 8648699"/>
              <a:gd name="connsiteY16" fmla="*/ 0 h 5302627"/>
              <a:gd name="connsiteX17" fmla="*/ 6365011 w 8648699"/>
              <a:gd name="connsiteY17" fmla="*/ 98436 h 5302627"/>
              <a:gd name="connsiteX18" fmla="*/ 6465592 w 8648699"/>
              <a:gd name="connsiteY18" fmla="*/ 282106 h 5302627"/>
              <a:gd name="connsiteX19" fmla="*/ 6902743 w 8648699"/>
              <a:gd name="connsiteY19" fmla="*/ 796697 h 5302627"/>
              <a:gd name="connsiteX20" fmla="*/ 7694396 w 8648699"/>
              <a:gd name="connsiteY20" fmla="*/ 957015 h 5302627"/>
              <a:gd name="connsiteX21" fmla="*/ 8332550 w 8648699"/>
              <a:gd name="connsiteY21" fmla="*/ 1234423 h 5302627"/>
              <a:gd name="connsiteX22" fmla="*/ 8647293 w 8648699"/>
              <a:gd name="connsiteY22" fmla="*/ 2231590 h 5302627"/>
              <a:gd name="connsiteX23" fmla="*/ 8589037 w 8648699"/>
              <a:gd name="connsiteY23" fmla="*/ 2743986 h 5302627"/>
              <a:gd name="connsiteX24" fmla="*/ 6453687 w 8648699"/>
              <a:gd name="connsiteY24" fmla="*/ 3925051 h 5302627"/>
              <a:gd name="connsiteX25" fmla="*/ 5484031 w 8648699"/>
              <a:gd name="connsiteY25" fmla="*/ 4456750 h 5302627"/>
              <a:gd name="connsiteX26" fmla="*/ 5328450 w 8648699"/>
              <a:gd name="connsiteY26" fmla="*/ 4943717 h 5302627"/>
              <a:gd name="connsiteX27" fmla="*/ 4105081 w 8648699"/>
              <a:gd name="connsiteY27" fmla="*/ 5103111 h 5302627"/>
              <a:gd name="connsiteX28" fmla="*/ 3701337 w 8648699"/>
              <a:gd name="connsiteY28" fmla="*/ 4617069 h 5302627"/>
              <a:gd name="connsiteX29" fmla="*/ 3039141 w 8648699"/>
              <a:gd name="connsiteY29" fmla="*/ 3869685 h 5302627"/>
              <a:gd name="connsiteX30" fmla="*/ 1904079 w 8648699"/>
              <a:gd name="connsiteY30" fmla="*/ 3703935 h 5302627"/>
              <a:gd name="connsiteX31" fmla="*/ 613090 w 8648699"/>
              <a:gd name="connsiteY31" fmla="*/ 3502814 h 5302627"/>
              <a:gd name="connsiteX32" fmla="*/ 236971 w 8648699"/>
              <a:gd name="connsiteY32" fmla="*/ 2379773 h 5302627"/>
              <a:gd name="connsiteX33" fmla="*/ 648691 w 8648699"/>
              <a:gd name="connsiteY33" fmla="*/ 1707520 h 5302627"/>
              <a:gd name="connsiteX34" fmla="*/ 625574 w 8648699"/>
              <a:gd name="connsiteY34" fmla="*/ 1098146 h 5302627"/>
              <a:gd name="connsiteX35" fmla="*/ 151668 w 8648699"/>
              <a:gd name="connsiteY35" fmla="*/ 513972 h 5302627"/>
              <a:gd name="connsiteX36" fmla="*/ 28936 w 8648699"/>
              <a:gd name="connsiteY36" fmla="*/ 363239 h 5302627"/>
              <a:gd name="connsiteX37" fmla="*/ 0 w 8648699"/>
              <a:gd name="connsiteY37" fmla="*/ 316565 h 530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648699" h="5302627">
                <a:moveTo>
                  <a:pt x="2504457" y="3933023"/>
                </a:moveTo>
                <a:cubicBezTo>
                  <a:pt x="2668046" y="3933023"/>
                  <a:pt x="2800662" y="4065639"/>
                  <a:pt x="2800662" y="4229228"/>
                </a:cubicBezTo>
                <a:cubicBezTo>
                  <a:pt x="2800662" y="4392818"/>
                  <a:pt x="2668046" y="4525434"/>
                  <a:pt x="2504457" y="4525434"/>
                </a:cubicBezTo>
                <a:cubicBezTo>
                  <a:pt x="2340867" y="4525434"/>
                  <a:pt x="2208251" y="4392818"/>
                  <a:pt x="2208251" y="4229228"/>
                </a:cubicBezTo>
                <a:cubicBezTo>
                  <a:pt x="2208251" y="4065639"/>
                  <a:pt x="2340867" y="3933023"/>
                  <a:pt x="2504457" y="3933023"/>
                </a:cubicBezTo>
                <a:close/>
                <a:moveTo>
                  <a:pt x="69505" y="1036657"/>
                </a:moveTo>
                <a:cubicBezTo>
                  <a:pt x="280754" y="1036657"/>
                  <a:pt x="452007" y="1207909"/>
                  <a:pt x="452007" y="1419158"/>
                </a:cubicBezTo>
                <a:cubicBezTo>
                  <a:pt x="452007" y="1630408"/>
                  <a:pt x="280754" y="1801660"/>
                  <a:pt x="69505" y="1801660"/>
                </a:cubicBezTo>
                <a:lnTo>
                  <a:pt x="0" y="1794654"/>
                </a:lnTo>
                <a:lnTo>
                  <a:pt x="0" y="1043663"/>
                </a:lnTo>
                <a:close/>
                <a:moveTo>
                  <a:pt x="7016675" y="0"/>
                </a:moveTo>
                <a:lnTo>
                  <a:pt x="7780099" y="0"/>
                </a:lnTo>
                <a:lnTo>
                  <a:pt x="7773118" y="69249"/>
                </a:lnTo>
                <a:cubicBezTo>
                  <a:pt x="7737451" y="243548"/>
                  <a:pt x="7583231" y="374663"/>
                  <a:pt x="7398387" y="374663"/>
                </a:cubicBezTo>
                <a:cubicBezTo>
                  <a:pt x="7213544" y="374663"/>
                  <a:pt x="7059323" y="243548"/>
                  <a:pt x="7023656" y="69249"/>
                </a:cubicBezTo>
                <a:close/>
                <a:moveTo>
                  <a:pt x="0" y="0"/>
                </a:moveTo>
                <a:lnTo>
                  <a:pt x="6294179" y="0"/>
                </a:lnTo>
                <a:lnTo>
                  <a:pt x="6365011" y="98436"/>
                </a:lnTo>
                <a:cubicBezTo>
                  <a:pt x="6400768" y="155469"/>
                  <a:pt x="6434312" y="216741"/>
                  <a:pt x="6465592" y="282106"/>
                </a:cubicBezTo>
                <a:cubicBezTo>
                  <a:pt x="6566037" y="491894"/>
                  <a:pt x="6666020" y="721566"/>
                  <a:pt x="6902743" y="796697"/>
                </a:cubicBezTo>
                <a:cubicBezTo>
                  <a:pt x="7158189" y="877608"/>
                  <a:pt x="7427043" y="924651"/>
                  <a:pt x="7694396" y="957015"/>
                </a:cubicBezTo>
                <a:cubicBezTo>
                  <a:pt x="7940248" y="986605"/>
                  <a:pt x="8159979" y="1057229"/>
                  <a:pt x="8332550" y="1234423"/>
                </a:cubicBezTo>
                <a:cubicBezTo>
                  <a:pt x="8603138" y="1512294"/>
                  <a:pt x="8658851" y="1860210"/>
                  <a:pt x="8647293" y="2231590"/>
                </a:cubicBezTo>
                <a:cubicBezTo>
                  <a:pt x="8629145" y="2403353"/>
                  <a:pt x="8638277" y="2582279"/>
                  <a:pt x="8589037" y="2743986"/>
                </a:cubicBezTo>
                <a:cubicBezTo>
                  <a:pt x="8301458" y="3687636"/>
                  <a:pt x="7538354" y="4241181"/>
                  <a:pt x="6453687" y="3925051"/>
                </a:cubicBezTo>
                <a:cubicBezTo>
                  <a:pt x="6080573" y="3817210"/>
                  <a:pt x="5567715" y="3967010"/>
                  <a:pt x="5484031" y="4456750"/>
                </a:cubicBezTo>
                <a:cubicBezTo>
                  <a:pt x="5455596" y="4624120"/>
                  <a:pt x="5418146" y="4805013"/>
                  <a:pt x="5328450" y="4943717"/>
                </a:cubicBezTo>
                <a:cubicBezTo>
                  <a:pt x="5126059" y="5255917"/>
                  <a:pt x="4482009" y="5484548"/>
                  <a:pt x="4105081" y="5103111"/>
                </a:cubicBezTo>
                <a:cubicBezTo>
                  <a:pt x="3957593" y="4953889"/>
                  <a:pt x="3837498" y="4777850"/>
                  <a:pt x="3701337" y="4617069"/>
                </a:cubicBezTo>
                <a:cubicBezTo>
                  <a:pt x="3485305" y="4362316"/>
                  <a:pt x="3302331" y="4060173"/>
                  <a:pt x="3039141" y="3869685"/>
                </a:cubicBezTo>
                <a:cubicBezTo>
                  <a:pt x="2713878" y="3634583"/>
                  <a:pt x="2294068" y="3664866"/>
                  <a:pt x="1904079" y="3703935"/>
                </a:cubicBezTo>
                <a:cubicBezTo>
                  <a:pt x="1453058" y="3749245"/>
                  <a:pt x="1020302" y="3739998"/>
                  <a:pt x="613090" y="3502814"/>
                </a:cubicBezTo>
                <a:cubicBezTo>
                  <a:pt x="116530" y="3213615"/>
                  <a:pt x="35156" y="2799815"/>
                  <a:pt x="236971" y="2379773"/>
                </a:cubicBezTo>
                <a:cubicBezTo>
                  <a:pt x="350131" y="2144206"/>
                  <a:pt x="510680" y="1931411"/>
                  <a:pt x="648691" y="1707520"/>
                </a:cubicBezTo>
                <a:cubicBezTo>
                  <a:pt x="773871" y="1503742"/>
                  <a:pt x="769826" y="1286438"/>
                  <a:pt x="625574" y="1098146"/>
                </a:cubicBezTo>
                <a:cubicBezTo>
                  <a:pt x="472999" y="899107"/>
                  <a:pt x="321119" y="698218"/>
                  <a:pt x="151668" y="513972"/>
                </a:cubicBezTo>
                <a:cubicBezTo>
                  <a:pt x="105932" y="464255"/>
                  <a:pt x="65115" y="413944"/>
                  <a:pt x="28936" y="363239"/>
                </a:cubicBezTo>
                <a:lnTo>
                  <a:pt x="0" y="316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D8556D-FC29-A9CE-C932-0FB54904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71" y="2605316"/>
            <a:ext cx="3483999" cy="1647367"/>
          </a:xfrm>
        </p:spPr>
        <p:txBody>
          <a:bodyPr anchor="t">
            <a:normAutofit/>
          </a:bodyPr>
          <a:lstStyle/>
          <a:p>
            <a:r>
              <a:rPr lang="it-IT" dirty="0"/>
              <a:t>Complete visual model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24FC71-2378-C632-07D9-3EE8C8B6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8" name="Segnaposto contenuto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64AE772-F9B7-7834-D76F-2E7E7FDE8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16" y="603413"/>
            <a:ext cx="7401812" cy="52610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871559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90</a:t>
            </a:fld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64A502-9C71-0774-E086-876CE1B8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4" y="1545890"/>
            <a:ext cx="4302162" cy="3766219"/>
          </a:xfrm>
        </p:spPr>
        <p:txBody>
          <a:bodyPr anchor="t">
            <a:normAutofit/>
          </a:bodyPr>
          <a:lstStyle/>
          <a:p>
            <a:r>
              <a:rPr lang="it-IT" dirty="0"/>
              <a:t>07. </a:t>
            </a:r>
            <a:br>
              <a:rPr lang="it-IT" dirty="0"/>
            </a:br>
            <a:r>
              <a:rPr lang="it-IT" dirty="0"/>
              <a:t>Pagamento bollettino -</a:t>
            </a:r>
            <a:r>
              <a:rPr lang="it-IT" dirty="0" err="1"/>
              <a:t>Wireframe</a:t>
            </a:r>
            <a:endParaRPr lang="it-IT" sz="3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8A0A88-5982-48FC-1DDC-AE56ABF1392A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7265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FEB9BF-5C50-7BC9-3651-44E63BA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91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80153F-FDE0-890A-AF91-86C22EE30956}"/>
              </a:ext>
            </a:extLst>
          </p:cNvPr>
          <p:cNvSpPr txBox="1"/>
          <p:nvPr/>
        </p:nvSpPr>
        <p:spPr>
          <a:xfrm>
            <a:off x="7786850" y="316984"/>
            <a:ext cx="425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+mj-lt"/>
              </a:rPr>
              <a:t>SISTEMI INFORMATIVI </a:t>
            </a:r>
            <a:r>
              <a:rPr lang="it-IT" dirty="0" err="1">
                <a:latin typeface="+mj-lt"/>
              </a:rPr>
              <a:t>a.a</a:t>
            </a:r>
            <a:r>
              <a:rPr lang="it-IT" dirty="0">
                <a:latin typeface="+mj-lt"/>
              </a:rPr>
              <a:t>. 2023/2024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4E0377-4DA1-22C5-EF54-58A245879F75}"/>
              </a:ext>
            </a:extLst>
          </p:cNvPr>
          <p:cNvSpPr txBox="1"/>
          <p:nvPr/>
        </p:nvSpPr>
        <p:spPr>
          <a:xfrm>
            <a:off x="147782" y="316984"/>
            <a:ext cx="46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IFML</a:t>
            </a:r>
            <a:r>
              <a:rPr lang="en-US" dirty="0">
                <a:latin typeface="+mj-lt"/>
              </a:rPr>
              <a:t>/ </a:t>
            </a:r>
            <a:r>
              <a:rPr lang="it-IT" dirty="0">
                <a:latin typeface="+mj-lt"/>
              </a:rPr>
              <a:t>Pagamento bollettino - </a:t>
            </a:r>
            <a:r>
              <a:rPr lang="it-IT" dirty="0" err="1">
                <a:latin typeface="+mj-lt"/>
              </a:rPr>
              <a:t>Wireframe</a:t>
            </a:r>
            <a:endParaRPr lang="it-IT" dirty="0">
              <a:latin typeface="+mj-lt"/>
            </a:endParaRPr>
          </a:p>
        </p:txBody>
      </p:sp>
      <p:pic>
        <p:nvPicPr>
          <p:cNvPr id="6" name="Immagine 5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6A1F8634-2FF5-5344-4662-93E2C4B2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22" y="979094"/>
            <a:ext cx="10211355" cy="53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916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077F0382-62A9-4892-8762-DE925767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449CBA-4E79-4D04-90E8-F06D2CBB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9528226" cy="6457764"/>
          </a:xfrm>
          <a:custGeom>
            <a:avLst/>
            <a:gdLst>
              <a:gd name="connsiteX0" fmla="*/ 2736475 w 9528226"/>
              <a:gd name="connsiteY0" fmla="*/ 4943824 h 6457764"/>
              <a:gd name="connsiteX1" fmla="*/ 3063896 w 9528226"/>
              <a:gd name="connsiteY1" fmla="*/ 5271245 h 6457764"/>
              <a:gd name="connsiteX2" fmla="*/ 2736475 w 9528226"/>
              <a:gd name="connsiteY2" fmla="*/ 5598667 h 6457764"/>
              <a:gd name="connsiteX3" fmla="*/ 2409054 w 9528226"/>
              <a:gd name="connsiteY3" fmla="*/ 5271245 h 6457764"/>
              <a:gd name="connsiteX4" fmla="*/ 2736475 w 9528226"/>
              <a:gd name="connsiteY4" fmla="*/ 4943824 h 6457764"/>
              <a:gd name="connsiteX5" fmla="*/ 44916 w 9528226"/>
              <a:gd name="connsiteY5" fmla="*/ 1742226 h 6457764"/>
              <a:gd name="connsiteX6" fmla="*/ 467728 w 9528226"/>
              <a:gd name="connsiteY6" fmla="*/ 2165037 h 6457764"/>
              <a:gd name="connsiteX7" fmla="*/ 44916 w 9528226"/>
              <a:gd name="connsiteY7" fmla="*/ 2587850 h 6457764"/>
              <a:gd name="connsiteX8" fmla="*/ 0 w 9528226"/>
              <a:gd name="connsiteY8" fmla="*/ 2583322 h 6457764"/>
              <a:gd name="connsiteX9" fmla="*/ 0 w 9528226"/>
              <a:gd name="connsiteY9" fmla="*/ 1746754 h 6457764"/>
              <a:gd name="connsiteX10" fmla="*/ 8146150 w 9528226"/>
              <a:gd name="connsiteY10" fmla="*/ 164844 h 6457764"/>
              <a:gd name="connsiteX11" fmla="*/ 8568962 w 9528226"/>
              <a:gd name="connsiteY11" fmla="*/ 587657 h 6457764"/>
              <a:gd name="connsiteX12" fmla="*/ 8146150 w 9528226"/>
              <a:gd name="connsiteY12" fmla="*/ 1010469 h 6457764"/>
              <a:gd name="connsiteX13" fmla="*/ 7723339 w 9528226"/>
              <a:gd name="connsiteY13" fmla="*/ 587657 h 6457764"/>
              <a:gd name="connsiteX14" fmla="*/ 8146150 w 9528226"/>
              <a:gd name="connsiteY14" fmla="*/ 164844 h 6457764"/>
              <a:gd name="connsiteX15" fmla="*/ 0 w 9528226"/>
              <a:gd name="connsiteY15" fmla="*/ 0 h 6457764"/>
              <a:gd name="connsiteX16" fmla="*/ 3639996 w 9528226"/>
              <a:gd name="connsiteY16" fmla="*/ 0 h 6457764"/>
              <a:gd name="connsiteX17" fmla="*/ 3807018 w 9528226"/>
              <a:gd name="connsiteY17" fmla="*/ 175279 h 6457764"/>
              <a:gd name="connsiteX18" fmla="*/ 5197388 w 9528226"/>
              <a:gd name="connsiteY18" fmla="*/ 392484 h 6457764"/>
              <a:gd name="connsiteX19" fmla="*/ 5832777 w 9528226"/>
              <a:gd name="connsiteY19" fmla="*/ 125323 h 6457764"/>
              <a:gd name="connsiteX20" fmla="*/ 7115053 w 9528226"/>
              <a:gd name="connsiteY20" fmla="*/ 908157 h 6457764"/>
              <a:gd name="connsiteX21" fmla="*/ 7598273 w 9528226"/>
              <a:gd name="connsiteY21" fmla="*/ 1476979 h 6457764"/>
              <a:gd name="connsiteX22" fmla="*/ 8473354 w 9528226"/>
              <a:gd name="connsiteY22" fmla="*/ 1654191 h 6457764"/>
              <a:gd name="connsiteX23" fmla="*/ 9178759 w 9528226"/>
              <a:gd name="connsiteY23" fmla="*/ 1960834 h 6457764"/>
              <a:gd name="connsiteX24" fmla="*/ 9526671 w 9528226"/>
              <a:gd name="connsiteY24" fmla="*/ 3063087 h 6457764"/>
              <a:gd name="connsiteX25" fmla="*/ 9462277 w 9528226"/>
              <a:gd name="connsiteY25" fmla="*/ 3629482 h 6457764"/>
              <a:gd name="connsiteX26" fmla="*/ 7101893 w 9528226"/>
              <a:gd name="connsiteY26" fmla="*/ 4935013 h 6457764"/>
              <a:gd name="connsiteX27" fmla="*/ 6030051 w 9528226"/>
              <a:gd name="connsiteY27" fmla="*/ 5522745 h 6457764"/>
              <a:gd name="connsiteX28" fmla="*/ 5858074 w 9528226"/>
              <a:gd name="connsiteY28" fmla="*/ 6061031 h 6457764"/>
              <a:gd name="connsiteX29" fmla="*/ 4505781 w 9528226"/>
              <a:gd name="connsiteY29" fmla="*/ 6237222 h 6457764"/>
              <a:gd name="connsiteX30" fmla="*/ 4059488 w 9528226"/>
              <a:gd name="connsiteY30" fmla="*/ 5699959 h 6457764"/>
              <a:gd name="connsiteX31" fmla="*/ 3327506 w 9528226"/>
              <a:gd name="connsiteY31" fmla="*/ 4873812 h 6457764"/>
              <a:gd name="connsiteX32" fmla="*/ 2072827 w 9528226"/>
              <a:gd name="connsiteY32" fmla="*/ 4690594 h 6457764"/>
              <a:gd name="connsiteX33" fmla="*/ 645786 w 9528226"/>
              <a:gd name="connsiteY33" fmla="*/ 4468278 h 6457764"/>
              <a:gd name="connsiteX34" fmla="*/ 230030 w 9528226"/>
              <a:gd name="connsiteY34" fmla="*/ 3226886 h 6457764"/>
              <a:gd name="connsiteX35" fmla="*/ 685140 w 9528226"/>
              <a:gd name="connsiteY35" fmla="*/ 2483788 h 6457764"/>
              <a:gd name="connsiteX36" fmla="*/ 659586 w 9528226"/>
              <a:gd name="connsiteY36" fmla="*/ 1810196 h 6457764"/>
              <a:gd name="connsiteX37" fmla="*/ 135739 w 9528226"/>
              <a:gd name="connsiteY37" fmla="*/ 1164458 h 6457764"/>
              <a:gd name="connsiteX38" fmla="*/ 72 w 9528226"/>
              <a:gd name="connsiteY38" fmla="*/ 997841 h 6457764"/>
              <a:gd name="connsiteX39" fmla="*/ 0 w 9528226"/>
              <a:gd name="connsiteY39" fmla="*/ 997725 h 645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28226" h="6457764">
                <a:moveTo>
                  <a:pt x="2736475" y="4943824"/>
                </a:moveTo>
                <a:cubicBezTo>
                  <a:pt x="2917304" y="4943824"/>
                  <a:pt x="3063896" y="5090416"/>
                  <a:pt x="3063896" y="5271245"/>
                </a:cubicBezTo>
                <a:cubicBezTo>
                  <a:pt x="3063896" y="5452075"/>
                  <a:pt x="2917304" y="5598667"/>
                  <a:pt x="2736475" y="5598667"/>
                </a:cubicBezTo>
                <a:cubicBezTo>
                  <a:pt x="2555645" y="5598667"/>
                  <a:pt x="2409054" y="5452075"/>
                  <a:pt x="2409054" y="5271245"/>
                </a:cubicBezTo>
                <a:cubicBezTo>
                  <a:pt x="2409054" y="5090416"/>
                  <a:pt x="2555645" y="4943824"/>
                  <a:pt x="2736475" y="4943824"/>
                </a:cubicBezTo>
                <a:close/>
                <a:moveTo>
                  <a:pt x="44916" y="1742226"/>
                </a:moveTo>
                <a:cubicBezTo>
                  <a:pt x="278428" y="1742226"/>
                  <a:pt x="467728" y="1931525"/>
                  <a:pt x="467728" y="2165037"/>
                </a:cubicBezTo>
                <a:cubicBezTo>
                  <a:pt x="467728" y="2398550"/>
                  <a:pt x="278428" y="2587850"/>
                  <a:pt x="44916" y="2587850"/>
                </a:cubicBezTo>
                <a:lnTo>
                  <a:pt x="0" y="2583322"/>
                </a:lnTo>
                <a:lnTo>
                  <a:pt x="0" y="1746754"/>
                </a:lnTo>
                <a:close/>
                <a:moveTo>
                  <a:pt x="8146150" y="164844"/>
                </a:moveTo>
                <a:cubicBezTo>
                  <a:pt x="8379663" y="164844"/>
                  <a:pt x="8568962" y="354144"/>
                  <a:pt x="8568962" y="587657"/>
                </a:cubicBezTo>
                <a:cubicBezTo>
                  <a:pt x="8568962" y="821169"/>
                  <a:pt x="8379663" y="1010469"/>
                  <a:pt x="8146150" y="1010469"/>
                </a:cubicBezTo>
                <a:cubicBezTo>
                  <a:pt x="7912638" y="1010469"/>
                  <a:pt x="7723339" y="821169"/>
                  <a:pt x="7723339" y="587657"/>
                </a:cubicBezTo>
                <a:cubicBezTo>
                  <a:pt x="7723339" y="354144"/>
                  <a:pt x="7912638" y="164844"/>
                  <a:pt x="8146150" y="164844"/>
                </a:cubicBezTo>
                <a:close/>
                <a:moveTo>
                  <a:pt x="0" y="0"/>
                </a:moveTo>
                <a:lnTo>
                  <a:pt x="3639996" y="0"/>
                </a:lnTo>
                <a:lnTo>
                  <a:pt x="3807018" y="175279"/>
                </a:lnTo>
                <a:cubicBezTo>
                  <a:pt x="4183423" y="552322"/>
                  <a:pt x="4665363" y="699894"/>
                  <a:pt x="5197388" y="392484"/>
                </a:cubicBezTo>
                <a:cubicBezTo>
                  <a:pt x="5395811" y="277877"/>
                  <a:pt x="5612122" y="157775"/>
                  <a:pt x="5832777" y="125323"/>
                </a:cubicBezTo>
                <a:cubicBezTo>
                  <a:pt x="6401726" y="41635"/>
                  <a:pt x="6838437" y="330133"/>
                  <a:pt x="7115053" y="908157"/>
                </a:cubicBezTo>
                <a:cubicBezTo>
                  <a:pt x="7226084" y="1140054"/>
                  <a:pt x="7336603" y="1393929"/>
                  <a:pt x="7598273" y="1476979"/>
                </a:cubicBezTo>
                <a:cubicBezTo>
                  <a:pt x="7880639" y="1566416"/>
                  <a:pt x="8177826" y="1618417"/>
                  <a:pt x="8473354" y="1654191"/>
                </a:cubicBezTo>
                <a:cubicBezTo>
                  <a:pt x="8745115" y="1686900"/>
                  <a:pt x="8988003" y="1764967"/>
                  <a:pt x="9178759" y="1960834"/>
                </a:cubicBezTo>
                <a:cubicBezTo>
                  <a:pt x="9477863" y="2267988"/>
                  <a:pt x="9539448" y="2652569"/>
                  <a:pt x="9526671" y="3063087"/>
                </a:cubicBezTo>
                <a:cubicBezTo>
                  <a:pt x="9506611" y="3252950"/>
                  <a:pt x="9516705" y="3450734"/>
                  <a:pt x="9462277" y="3629482"/>
                </a:cubicBezTo>
                <a:cubicBezTo>
                  <a:pt x="9144391" y="4672578"/>
                  <a:pt x="8300867" y="5284458"/>
                  <a:pt x="7101893" y="4935013"/>
                </a:cubicBezTo>
                <a:cubicBezTo>
                  <a:pt x="6689459" y="4815806"/>
                  <a:pt x="6122554" y="4981393"/>
                  <a:pt x="6030051" y="5522745"/>
                </a:cubicBezTo>
                <a:cubicBezTo>
                  <a:pt x="5998619" y="5707753"/>
                  <a:pt x="5957222" y="5907709"/>
                  <a:pt x="5858074" y="6061031"/>
                </a:cubicBezTo>
                <a:cubicBezTo>
                  <a:pt x="5634355" y="6406131"/>
                  <a:pt x="4922430" y="6658856"/>
                  <a:pt x="4505781" y="6237222"/>
                </a:cubicBezTo>
                <a:cubicBezTo>
                  <a:pt x="4342749" y="6072274"/>
                  <a:pt x="4209998" y="5877683"/>
                  <a:pt x="4059488" y="5699959"/>
                </a:cubicBezTo>
                <a:cubicBezTo>
                  <a:pt x="3820689" y="5418359"/>
                  <a:pt x="3618433" y="5084374"/>
                  <a:pt x="3327506" y="4873812"/>
                </a:cubicBezTo>
                <a:cubicBezTo>
                  <a:pt x="2967966" y="4613934"/>
                  <a:pt x="2503914" y="4647408"/>
                  <a:pt x="2072827" y="4690594"/>
                </a:cubicBezTo>
                <a:cubicBezTo>
                  <a:pt x="1574275" y="4740679"/>
                  <a:pt x="1095913" y="4730457"/>
                  <a:pt x="645786" y="4468278"/>
                </a:cubicBezTo>
                <a:cubicBezTo>
                  <a:pt x="96898" y="4148602"/>
                  <a:pt x="6948" y="3691193"/>
                  <a:pt x="230030" y="3226886"/>
                </a:cubicBezTo>
                <a:cubicBezTo>
                  <a:pt x="355115" y="2966494"/>
                  <a:pt x="532585" y="2731274"/>
                  <a:pt x="685140" y="2483788"/>
                </a:cubicBezTo>
                <a:cubicBezTo>
                  <a:pt x="823511" y="2258535"/>
                  <a:pt x="819040" y="2018330"/>
                  <a:pt x="659586" y="1810196"/>
                </a:cubicBezTo>
                <a:cubicBezTo>
                  <a:pt x="490932" y="1590180"/>
                  <a:pt x="323046" y="1368121"/>
                  <a:pt x="135739" y="1164458"/>
                </a:cubicBezTo>
                <a:cubicBezTo>
                  <a:pt x="85183" y="1109502"/>
                  <a:pt x="40064" y="1053889"/>
                  <a:pt x="72" y="997841"/>
                </a:cubicBezTo>
                <a:lnTo>
                  <a:pt x="0" y="997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E0634E-5619-3E11-0C6A-7BADD7B6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40" y="1114424"/>
            <a:ext cx="7422966" cy="1771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/>
            <a:r>
              <a:rPr lang="en-US" sz="5400" dirty="0"/>
              <a:t>06. CMMN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A0FECB-153C-9783-571B-9775B59C379C}"/>
              </a:ext>
            </a:extLst>
          </p:cNvPr>
          <p:cNvSpPr txBox="1"/>
          <p:nvPr/>
        </p:nvSpPr>
        <p:spPr>
          <a:xfrm>
            <a:off x="1205290" y="3191541"/>
            <a:ext cx="5102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cura di:</a:t>
            </a:r>
          </a:p>
          <a:p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Federica Bonanni </a:t>
            </a:r>
          </a:p>
        </p:txBody>
      </p:sp>
    </p:spTree>
    <p:extLst>
      <p:ext uri="{BB962C8B-B14F-4D97-AF65-F5344CB8AC3E}">
        <p14:creationId xmlns:p14="http://schemas.microsoft.com/office/powerpoint/2010/main" val="3138490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FB960-67D4-E89D-70EA-3C3B18274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7" y="2400315"/>
            <a:ext cx="10972800" cy="1325563"/>
          </a:xfrm>
        </p:spPr>
        <p:txBody>
          <a:bodyPr>
            <a:noAutofit/>
          </a:bodyPr>
          <a:lstStyle/>
          <a:p>
            <a:r>
              <a:rPr lang="it-IT" dirty="0"/>
              <a:t>01. </a:t>
            </a:r>
            <a:br>
              <a:rPr lang="it-IT" dirty="0"/>
            </a:br>
            <a:r>
              <a:rPr lang="it-IT" dirty="0"/>
              <a:t> CMMN/Scelta tesi ed invio richiesta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D719CC-E24B-C720-7AE6-75B74548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148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BB580C-BC74-C528-2B50-0BE2F0257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57" y="1773929"/>
            <a:ext cx="4359622" cy="439175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studente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nella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scelta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propria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tesi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può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proposta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tesi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database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delle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opportunità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oppure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scegliere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tesi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in modo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indipendente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Questa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seconda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opzione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nonchè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definite come “alternate flow”, porta a un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percorso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procedure per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l’invio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richiesta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Esso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viene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rappresentato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in un discretionary  stage, per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rappresentare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meglio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attività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contenute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suo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interno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questo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diagramma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come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seguenti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state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inoltre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inserite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delle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regole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relativamente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alcuni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task come repetition rule,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ripetizione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un’azione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required rule, se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l’azione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obbligatoria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prima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procedere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proseguo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flusso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infine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manual activation, se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l’azione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richiede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l’attivazione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manual da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parte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dell’attore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poter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essere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completata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FBB52B-A9C3-46AC-D646-DFA580CB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94</a:t>
            </a:fld>
            <a:endParaRPr lang="en-US"/>
          </a:p>
        </p:txBody>
      </p:sp>
      <p:pic>
        <p:nvPicPr>
          <p:cNvPr id="8" name="Immagine 7" descr="Immagine che contiene testo, diagramma, linea, Rettangolo&#10;&#10;Descrizione generata automaticamente">
            <a:extLst>
              <a:ext uri="{FF2B5EF4-FFF2-40B4-BE49-F238E27FC236}">
                <a16:creationId xmlns:a16="http://schemas.microsoft.com/office/drawing/2014/main" id="{E88DF6AD-CB05-0473-C97E-5CA4A0BA4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306" y="1941690"/>
            <a:ext cx="7041646" cy="348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07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401228-2371-AC72-488F-990B7F5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95</a:t>
            </a:fld>
            <a:endParaRPr 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4AA7E4-DF5E-214C-D9B1-80DCC2903040}"/>
              </a:ext>
            </a:extLst>
          </p:cNvPr>
          <p:cNvSpPr txBox="1">
            <a:spLocks/>
          </p:cNvSpPr>
          <p:nvPr/>
        </p:nvSpPr>
        <p:spPr>
          <a:xfrm>
            <a:off x="338667" y="2400315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153C08-F6E2-60B9-6AF4-50F922EB57FF}"/>
              </a:ext>
            </a:extLst>
          </p:cNvPr>
          <p:cNvSpPr txBox="1"/>
          <p:nvPr/>
        </p:nvSpPr>
        <p:spPr>
          <a:xfrm>
            <a:off x="338667" y="2400315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>
                <a:latin typeface="+mj-lt"/>
              </a:rPr>
              <a:t>02. CMMN/</a:t>
            </a:r>
          </a:p>
          <a:p>
            <a:r>
              <a:rPr lang="it-IT" sz="4400" dirty="0">
                <a:latin typeface="+mj-lt"/>
              </a:rPr>
              <a:t>Approvazione tesi ed attivazione tirocinio </a:t>
            </a:r>
          </a:p>
        </p:txBody>
      </p:sp>
    </p:spTree>
    <p:extLst>
      <p:ext uri="{BB962C8B-B14F-4D97-AF65-F5344CB8AC3E}">
        <p14:creationId xmlns:p14="http://schemas.microsoft.com/office/powerpoint/2010/main" val="20029925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diagramma, testo, Piano, linea&#10;&#10;Descrizione generata automaticamente">
            <a:extLst>
              <a:ext uri="{FF2B5EF4-FFF2-40B4-BE49-F238E27FC236}">
                <a16:creationId xmlns:a16="http://schemas.microsoft.com/office/drawing/2014/main" id="{149B14FE-67DE-0526-5A42-88A2421FF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69" y="1271236"/>
            <a:ext cx="6234661" cy="403542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09BA9C-2FB3-E217-F163-F58773B4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96</a:t>
            </a:fld>
            <a:endParaRPr lang="en-US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1026AE9A-C7BA-077F-965A-8074BC89007B}"/>
              </a:ext>
            </a:extLst>
          </p:cNvPr>
          <p:cNvSpPr txBox="1">
            <a:spLocks/>
          </p:cNvSpPr>
          <p:nvPr/>
        </p:nvSpPr>
        <p:spPr>
          <a:xfrm>
            <a:off x="273590" y="1271236"/>
            <a:ext cx="4359622" cy="439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questo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diagramma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come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seguenti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state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inseriti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human task per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azioni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svolte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esseri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umani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case file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invio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e milestone come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punti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fermi del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processo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dove 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seconda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scelta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il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processo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andrà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direzione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piuttosto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un’altra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come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compatibilità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incompatibilità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con la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tesi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parte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dello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studente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014024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BBA24C-DEE3-3027-D065-E576A4D7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97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B8D5E7-96F2-8EAB-4D38-2ADA345CEC30}"/>
              </a:ext>
            </a:extLst>
          </p:cNvPr>
          <p:cNvSpPr txBox="1"/>
          <p:nvPr/>
        </p:nvSpPr>
        <p:spPr>
          <a:xfrm>
            <a:off x="338666" y="2907715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>
                <a:latin typeface="+mj-lt"/>
              </a:rPr>
              <a:t>03. CMMN/</a:t>
            </a:r>
          </a:p>
          <a:p>
            <a:r>
              <a:rPr lang="it-IT" sz="4400" dirty="0">
                <a:latin typeface="+mj-lt"/>
              </a:rPr>
              <a:t>Svolgimento stage </a:t>
            </a:r>
          </a:p>
        </p:txBody>
      </p:sp>
    </p:spTree>
    <p:extLst>
      <p:ext uri="{BB962C8B-B14F-4D97-AF65-F5344CB8AC3E}">
        <p14:creationId xmlns:p14="http://schemas.microsoft.com/office/powerpoint/2010/main" val="12687087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diagramma, testo, schizzo, schermata&#10;&#10;Descrizione generata automaticamente">
            <a:extLst>
              <a:ext uri="{FF2B5EF4-FFF2-40B4-BE49-F238E27FC236}">
                <a16:creationId xmlns:a16="http://schemas.microsoft.com/office/drawing/2014/main" id="{9A387836-655B-3A79-572A-01049A533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52" y="1883347"/>
            <a:ext cx="6023059" cy="403542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6B0CF2-E5F5-C9B9-41A1-0FA2B08D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98</a:t>
            </a:fld>
            <a:endParaRPr lang="en-US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14A085B7-E4BA-318F-D99D-941C21C0227A}"/>
              </a:ext>
            </a:extLst>
          </p:cNvPr>
          <p:cNvSpPr txBox="1">
            <a:spLocks/>
          </p:cNvSpPr>
          <p:nvPr/>
        </p:nvSpPr>
        <p:spPr>
          <a:xfrm>
            <a:off x="385305" y="2147162"/>
            <a:ext cx="4359622" cy="439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studente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inizia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lo stage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può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essere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presenza,modalità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mista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smartworking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Queste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due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ultime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modalità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lavoro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state definite come milestone,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poichè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entrambi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poter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proseguire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processo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necessario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venga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presa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visione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delle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indicazioni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 tutela e salute.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40 ore,75 ore e a fine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tirocinio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in cui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viene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fatta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valutazione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tirocinante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state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rappresentate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come timer user event,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poichè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legate al tempo. </a:t>
            </a:r>
          </a:p>
        </p:txBody>
      </p:sp>
    </p:spTree>
    <p:extLst>
      <p:ext uri="{BB962C8B-B14F-4D97-AF65-F5344CB8AC3E}">
        <p14:creationId xmlns:p14="http://schemas.microsoft.com/office/powerpoint/2010/main" val="602842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C6C8F1-02D4-973F-A7D1-BF4090D6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99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B5331D-7686-8A84-B5D1-AEDCDAA832A5}"/>
              </a:ext>
            </a:extLst>
          </p:cNvPr>
          <p:cNvSpPr txBox="1"/>
          <p:nvPr/>
        </p:nvSpPr>
        <p:spPr>
          <a:xfrm>
            <a:off x="936977" y="2320692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>
                <a:latin typeface="+mj-lt"/>
              </a:rPr>
              <a:t>04. CMMN/</a:t>
            </a:r>
          </a:p>
          <a:p>
            <a:r>
              <a:rPr lang="it-IT" sz="4400" dirty="0">
                <a:latin typeface="+mj-lt"/>
              </a:rPr>
              <a:t>Chiusura Stage </a:t>
            </a:r>
          </a:p>
        </p:txBody>
      </p:sp>
    </p:spTree>
    <p:extLst>
      <p:ext uri="{BB962C8B-B14F-4D97-AF65-F5344CB8AC3E}">
        <p14:creationId xmlns:p14="http://schemas.microsoft.com/office/powerpoint/2010/main" val="1012440257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LeftStep">
      <a:dk1>
        <a:srgbClr val="000000"/>
      </a:dk1>
      <a:lt1>
        <a:srgbClr val="FFFFFF"/>
      </a:lt1>
      <a:dk2>
        <a:srgbClr val="213B36"/>
      </a:dk2>
      <a:lt2>
        <a:srgbClr val="E8E3E2"/>
      </a:lt2>
      <a:accent1>
        <a:srgbClr val="31AED1"/>
      </a:accent1>
      <a:accent2>
        <a:srgbClr val="42B29C"/>
      </a:accent2>
      <a:accent3>
        <a:srgbClr val="3FB76E"/>
      </a:accent3>
      <a:accent4>
        <a:srgbClr val="3FB93B"/>
      </a:accent4>
      <a:accent5>
        <a:srgbClr val="79B14D"/>
      </a:accent5>
      <a:accent6>
        <a:srgbClr val="9AA83E"/>
      </a:accent6>
      <a:hlink>
        <a:srgbClr val="AC7465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4362</Words>
  <Application>Microsoft Office PowerPoint</Application>
  <PresentationFormat>Widescreen</PresentationFormat>
  <Paragraphs>548</Paragraphs>
  <Slides>104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104</vt:i4>
      </vt:variant>
    </vt:vector>
  </HeadingPairs>
  <TitlesOfParts>
    <vt:vector size="111" baseType="lpstr">
      <vt:lpstr>Aptos</vt:lpstr>
      <vt:lpstr>Arial</vt:lpstr>
      <vt:lpstr>Avenir Next LT Pro</vt:lpstr>
      <vt:lpstr>Calibri</vt:lpstr>
      <vt:lpstr>Posterama</vt:lpstr>
      <vt:lpstr>Times New Roman</vt:lpstr>
      <vt:lpstr>SplashVTI</vt:lpstr>
      <vt:lpstr>Modellazione del processo di esecuzione di un tirocinio e conseguente accesso alla prova finale  </vt:lpstr>
      <vt:lpstr>01. PROCESSO</vt:lpstr>
      <vt:lpstr>Presentazione standard di PowerPoint</vt:lpstr>
      <vt:lpstr>02. Glossario</vt:lpstr>
      <vt:lpstr>Presentazione standard di PowerPoint</vt:lpstr>
      <vt:lpstr>Presentazione standard di PowerPoint</vt:lpstr>
      <vt:lpstr>03. Business Use Case</vt:lpstr>
      <vt:lpstr>Presentazione standard di PowerPoint</vt:lpstr>
      <vt:lpstr>Complete visual model</vt:lpstr>
      <vt:lpstr>01.  BUCs/ Scelta tesi ed invio richiesta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02.  BUCs/ Approvazione tesi ed attivazione tirocinio</vt:lpstr>
      <vt:lpstr>Presentazione standard di PowerPoint</vt:lpstr>
      <vt:lpstr>Presentazione standard di PowerPoint</vt:lpstr>
      <vt:lpstr>Presentazione standard di PowerPoint</vt:lpstr>
      <vt:lpstr>03.  BUCs/ Svolgimento stage</vt:lpstr>
      <vt:lpstr>Presentazione standard di PowerPoint</vt:lpstr>
      <vt:lpstr>Presentazione standard di PowerPoint</vt:lpstr>
      <vt:lpstr>Presentazione standard di PowerPoint</vt:lpstr>
      <vt:lpstr>04.  BUCs/ Chiusura stage</vt:lpstr>
      <vt:lpstr>Presentazione standard di PowerPoint</vt:lpstr>
      <vt:lpstr>Presentazione standard di PowerPoint</vt:lpstr>
      <vt:lpstr>Presentazione standard di PowerPoint</vt:lpstr>
      <vt:lpstr>05.  BUCs/ Svolgimento tesi</vt:lpstr>
      <vt:lpstr>Presentazione standard di PowerPoint</vt:lpstr>
      <vt:lpstr>Presentazione standard di PowerPoint</vt:lpstr>
      <vt:lpstr>Presentazione standard di PowerPoint</vt:lpstr>
      <vt:lpstr>06.  BUCs/ Accesso alla sessione di laurea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04. BPMN</vt:lpstr>
      <vt:lpstr>Presentazione standard di PowerPoint</vt:lpstr>
      <vt:lpstr>Presentazione standard di PowerPoint</vt:lpstr>
      <vt:lpstr>01.  BPMN/ Scelta tesi ed invio richiesta</vt:lpstr>
      <vt:lpstr>Presentazione standard di PowerPoint</vt:lpstr>
      <vt:lpstr>02.  BPMN/ Approvazione tesi ed attivazione tirocinio</vt:lpstr>
      <vt:lpstr>Presentazione standard di PowerPoint</vt:lpstr>
      <vt:lpstr>03.  BPMN/ Svolgimento stage</vt:lpstr>
      <vt:lpstr>Presentazione standard di PowerPoint</vt:lpstr>
      <vt:lpstr>04.  BPMN/ Chiusura stage</vt:lpstr>
      <vt:lpstr>Presentazione standard di PowerPoint</vt:lpstr>
      <vt:lpstr>05.  BPMN/ Svolgimento tesi</vt:lpstr>
      <vt:lpstr>Presentazione standard di PowerPoint</vt:lpstr>
      <vt:lpstr>06.  BPMN/ Accesso alla sessione di laurea</vt:lpstr>
      <vt:lpstr>Presentazione standard di PowerPoint</vt:lpstr>
      <vt:lpstr>05. IFML</vt:lpstr>
      <vt:lpstr>Overview: Schema completo</vt:lpstr>
      <vt:lpstr>Presentazione standard di PowerPoint</vt:lpstr>
      <vt:lpstr>01.  Scelta tesi ed invio richiesta</vt:lpstr>
      <vt:lpstr>Presentazione standard di PowerPoint</vt:lpstr>
      <vt:lpstr>01.  Scelta tesi ed invio richiesta - Wireframe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02.  Accettazione tesi</vt:lpstr>
      <vt:lpstr>Presentazione standard di PowerPoint</vt:lpstr>
      <vt:lpstr>02.  Accettazione tesi- Wireframe</vt:lpstr>
      <vt:lpstr>Presentazione standard di PowerPoint</vt:lpstr>
      <vt:lpstr>03.  Chiusura stage</vt:lpstr>
      <vt:lpstr>Presentazione standard di PowerPoint</vt:lpstr>
      <vt:lpstr>03.  Chiusura stage - Wireframe</vt:lpstr>
      <vt:lpstr>Presentazione standard di PowerPoint</vt:lpstr>
      <vt:lpstr>Presentazione standard di PowerPoint</vt:lpstr>
      <vt:lpstr>Presentazione standard di PowerPoint</vt:lpstr>
      <vt:lpstr>04.  Accesso a sessione di laurea</vt:lpstr>
      <vt:lpstr>Presentazione standard di PowerPoint</vt:lpstr>
      <vt:lpstr>04.  Accesso a sessione di laurea - Wireframe</vt:lpstr>
      <vt:lpstr>Presentazione standard di PowerPoint</vt:lpstr>
      <vt:lpstr>Presentazione standard di PowerPoint</vt:lpstr>
      <vt:lpstr>Presentazione standard di PowerPoint</vt:lpstr>
      <vt:lpstr>05.  Questionario Almalaurea</vt:lpstr>
      <vt:lpstr>Presentazione standard di PowerPoint</vt:lpstr>
      <vt:lpstr>05.  Questionario Almalaurea - Wireframe</vt:lpstr>
      <vt:lpstr>Presentazione standard di PowerPoint</vt:lpstr>
      <vt:lpstr>Presentazione standard di PowerPoint</vt:lpstr>
      <vt:lpstr>06.  Carica documenti</vt:lpstr>
      <vt:lpstr>Presentazione standard di PowerPoint</vt:lpstr>
      <vt:lpstr>06.  Carica documenti - Wireframe</vt:lpstr>
      <vt:lpstr>Presentazione standard di PowerPoint</vt:lpstr>
      <vt:lpstr>07.  Pagamento bollettino</vt:lpstr>
      <vt:lpstr>Presentazione standard di PowerPoint</vt:lpstr>
      <vt:lpstr>07.  Pagamento bollettino -Wireframe</vt:lpstr>
      <vt:lpstr>Presentazione standard di PowerPoint</vt:lpstr>
      <vt:lpstr>06. CMMN</vt:lpstr>
      <vt:lpstr>01.   CMMN/Scelta tesi ed invio richiesta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Varè</dc:creator>
  <cp:lastModifiedBy>Matteo Varè</cp:lastModifiedBy>
  <cp:revision>37</cp:revision>
  <dcterms:created xsi:type="dcterms:W3CDTF">2024-07-30T14:26:44Z</dcterms:created>
  <dcterms:modified xsi:type="dcterms:W3CDTF">2024-09-08T12:41:37Z</dcterms:modified>
</cp:coreProperties>
</file>